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56" r:id="rId3"/>
    <p:sldId id="285" r:id="rId4"/>
    <p:sldId id="257" r:id="rId6"/>
    <p:sldId id="296" r:id="rId7"/>
    <p:sldId id="287" r:id="rId8"/>
    <p:sldId id="288" r:id="rId9"/>
    <p:sldId id="289" r:id="rId10"/>
    <p:sldId id="290" r:id="rId11"/>
    <p:sldId id="291" r:id="rId12"/>
    <p:sldId id="293" r:id="rId13"/>
    <p:sldId id="294" r:id="rId14"/>
    <p:sldId id="295" r:id="rId15"/>
    <p:sldId id="336" r:id="rId16"/>
    <p:sldId id="297" r:id="rId17"/>
    <p:sldId id="298" r:id="rId18"/>
    <p:sldId id="322" r:id="rId19"/>
    <p:sldId id="323" r:id="rId20"/>
    <p:sldId id="324" r:id="rId21"/>
    <p:sldId id="325" r:id="rId22"/>
    <p:sldId id="327" r:id="rId23"/>
    <p:sldId id="328" r:id="rId24"/>
    <p:sldId id="329" r:id="rId25"/>
    <p:sldId id="330" r:id="rId26"/>
    <p:sldId id="331" r:id="rId27"/>
    <p:sldId id="333" r:id="rId28"/>
    <p:sldId id="334" r:id="rId29"/>
    <p:sldId id="277" r:id="rId30"/>
  </p:sldIdLst>
  <p:sldSz cx="12192000" cy="6858000"/>
  <p:notesSz cx="6858000" cy="9144000"/>
  <p:embeddedFontLst>
    <p:embeddedFont>
      <p:font typeface="方正兰亭细黑_GBK" panose="02000000000000000000" pitchFamily="2" charset="-122"/>
      <p:regular r:id="rId34"/>
    </p:embeddedFont>
    <p:embeddedFont>
      <p:font typeface="微软雅黑" panose="020B0503020204020204" pitchFamily="34" charset="-122"/>
      <p:regular r:id="rId35"/>
    </p:embeddedFont>
    <p:embeddedFont>
      <p:font typeface="方正粗倩简体" panose="03000509000000000000" pitchFamily="65" charset="-122"/>
      <p:regular r:id="rId36"/>
    </p:embeddedFont>
    <p:embeddedFont>
      <p:font typeface="黑体" panose="02010609060101010101" charset="-122"/>
      <p:regular r:id="rId37"/>
    </p:embeddedFont>
    <p:embeddedFont>
      <p:font typeface="Segoe MDL2 Assets" panose="050A0102010101010101" charset="0"/>
      <p:regular r:id="rId38"/>
    </p:embeddedFont>
    <p:embeddedFont>
      <p:font typeface="Segoe UI Semibold" panose="020B0702040204020203" pitchFamily="34" charset="0"/>
      <p:bold r:id="rId39"/>
    </p:embeddedFont>
    <p:embeddedFont>
      <p:font typeface="Calibri" panose="020F0502020204030204" charset="0"/>
      <p:regular r:id="rId40"/>
      <p:bold r:id="rId41"/>
      <p:italic r:id="rId42"/>
      <p:boldItalic r:id="rId43"/>
    </p:embeddedFont>
    <p:embeddedFont>
      <p:font typeface="Calibri Light" panose="020F0302020204030204" charset="0"/>
      <p:regular r:id="rId44"/>
      <p:italic r:id="rId45"/>
    </p:embeddedFont>
    <p:embeddedFont>
      <p:font typeface="等线" panose="02010600030101010101" charset="-122"/>
      <p:regular r:id="rId4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002" autoAdjust="0"/>
  </p:normalViewPr>
  <p:slideViewPr>
    <p:cSldViewPr snapToGrid="0" showGuides="1">
      <p:cViewPr varScale="1">
        <p:scale>
          <a:sx n="108" d="100"/>
          <a:sy n="108" d="100"/>
        </p:scale>
        <p:origin x="678" y="198"/>
      </p:cViewPr>
      <p:guideLst>
        <p:guide orient="horz" pos="2219"/>
        <p:guide orient="horz" pos="3856"/>
        <p:guide pos="3636"/>
        <p:guide pos="57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6" Type="http://schemas.openxmlformats.org/officeDocument/2006/relationships/font" Target="fonts/font13.fntdata"/><Relationship Id="rId45" Type="http://schemas.openxmlformats.org/officeDocument/2006/relationships/font" Target="fonts/font12.fntdata"/><Relationship Id="rId44" Type="http://schemas.openxmlformats.org/officeDocument/2006/relationships/font" Target="fonts/font11.fntdata"/><Relationship Id="rId43" Type="http://schemas.openxmlformats.org/officeDocument/2006/relationships/font" Target="fonts/font10.fntdata"/><Relationship Id="rId42" Type="http://schemas.openxmlformats.org/officeDocument/2006/relationships/font" Target="fonts/font9.fntdata"/><Relationship Id="rId41" Type="http://schemas.openxmlformats.org/officeDocument/2006/relationships/font" Target="fonts/font8.fntdata"/><Relationship Id="rId40" Type="http://schemas.openxmlformats.org/officeDocument/2006/relationships/font" Target="fonts/font7.fntdata"/><Relationship Id="rId4" Type="http://schemas.openxmlformats.org/officeDocument/2006/relationships/slide" Target="slides/slide2.xml"/><Relationship Id="rId39" Type="http://schemas.openxmlformats.org/officeDocument/2006/relationships/font" Target="fonts/font6.fntdata"/><Relationship Id="rId38" Type="http://schemas.openxmlformats.org/officeDocument/2006/relationships/font" Target="fonts/font5.fntdata"/><Relationship Id="rId37" Type="http://schemas.openxmlformats.org/officeDocument/2006/relationships/font" Target="fonts/font4.fntdata"/><Relationship Id="rId36" Type="http://schemas.openxmlformats.org/officeDocument/2006/relationships/font" Target="fonts/font3.fntdata"/><Relationship Id="rId35" Type="http://schemas.openxmlformats.org/officeDocument/2006/relationships/font" Target="fonts/font2.fntdata"/><Relationship Id="rId34" Type="http://schemas.openxmlformats.org/officeDocument/2006/relationships/font" Target="fonts/font1.fntdata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方正兰亭细黑_GBK" panose="02000000000000000000" pitchFamily="2" charset="-122"/>
              </a:defRPr>
            </a:lvl1pPr>
          </a:lstStyle>
          <a:p>
            <a:fld id="{D666BB71-F246-48FE-8120-52F9D03CA880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方正兰亭细黑_GBK" panose="020000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方正兰亭细黑_GBK" panose="02000000000000000000" pitchFamily="2" charset="-122"/>
              </a:defRPr>
            </a:lvl1pPr>
          </a:lstStyle>
          <a:p>
            <a:fld id="{DDB12F21-99BD-4F85-A7AE-95BD87BF11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方正兰亭细黑_GBK" panose="02000000000000000000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方正兰亭细黑_GBK" panose="02000000000000000000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方正兰亭细黑_GBK" panose="02000000000000000000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方正兰亭细黑_GBK" panose="02000000000000000000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方正兰亭细黑_GBK" panose="02000000000000000000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方正兰亭细黑_GBK" panose="02000000000000000000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等腰三角形 6"/>
          <p:cNvSpPr/>
          <p:nvPr/>
        </p:nvSpPr>
        <p:spPr>
          <a:xfrm rot="900000">
            <a:off x="1809254" y="-1730421"/>
            <a:ext cx="9195685" cy="7927315"/>
          </a:xfrm>
          <a:prstGeom prst="triangl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8" name="等腰三角形 7"/>
          <p:cNvSpPr/>
          <p:nvPr/>
        </p:nvSpPr>
        <p:spPr>
          <a:xfrm rot="18900000">
            <a:off x="635167" y="-1730421"/>
            <a:ext cx="9195685" cy="7927315"/>
          </a:xfrm>
          <a:prstGeom prst="triangl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03445" y="3601720"/>
            <a:ext cx="27851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操作系统研究报告</a:t>
            </a:r>
            <a:endParaRPr 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965" y="4543586"/>
            <a:ext cx="588341" cy="844623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621020" y="4515485"/>
            <a:ext cx="29489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：臧可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2020/12/26</a:t>
            </a:r>
            <a:endParaRPr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Lost Frequencies,Sandro Cavazza - Beautiful Life (Original Mix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212771" y="-108857"/>
            <a:ext cx="609600" cy="609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08833" y="1955393"/>
            <a:ext cx="7974965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96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Linux进程管理</a:t>
            </a:r>
            <a:endParaRPr lang="en-US" altLang="zh-CN" sz="9600" dirty="0">
              <a:latin typeface="方正粗倩简体" panose="03000509000000000000" pitchFamily="65" charset="-122"/>
              <a:ea typeface="方正粗倩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6" grpId="0" build="p"/>
      <p:bldP spid="1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895985" y="1546860"/>
            <a:ext cx="2740660" cy="2561590"/>
            <a:chOff x="10026" y="2416"/>
            <a:chExt cx="4316" cy="4034"/>
          </a:xfrm>
        </p:grpSpPr>
        <p:sp>
          <p:nvSpPr>
            <p:cNvPr id="23" name="矩形 22"/>
            <p:cNvSpPr/>
            <p:nvPr/>
          </p:nvSpPr>
          <p:spPr>
            <a:xfrm>
              <a:off x="10181" y="2416"/>
              <a:ext cx="4117" cy="3998"/>
            </a:xfrm>
            <a:prstGeom prst="rect">
              <a:avLst/>
            </a:prstGeom>
            <a:noFill/>
            <a:ln w="15875">
              <a:solidFill>
                <a:srgbClr val="DDDE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10026" y="3618"/>
              <a:ext cx="325" cy="325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14254" y="2901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10777" y="6362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318766" y="219268"/>
            <a:ext cx="3062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task_struct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ptrace系统调用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8170" y="2161540"/>
            <a:ext cx="8225790" cy="3738880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 flipH="1">
            <a:off x="9534525" y="1911350"/>
            <a:ext cx="918210" cy="650875"/>
            <a:chOff x="437" y="3435"/>
            <a:chExt cx="1446" cy="1025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748" y="3467"/>
              <a:ext cx="1135" cy="0"/>
            </a:xfrm>
            <a:prstGeom prst="line">
              <a:avLst/>
            </a:prstGeom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/>
            <p:cNvGrpSpPr/>
            <p:nvPr/>
          </p:nvGrpSpPr>
          <p:grpSpPr>
            <a:xfrm rot="2040000">
              <a:off x="437" y="3554"/>
              <a:ext cx="615" cy="906"/>
              <a:chOff x="4611" y="1513"/>
              <a:chExt cx="615" cy="906"/>
            </a:xfrm>
          </p:grpSpPr>
          <p:cxnSp>
            <p:nvCxnSpPr>
              <p:cNvPr id="15" name="直接连接符 14"/>
              <p:cNvCxnSpPr/>
              <p:nvPr/>
            </p:nvCxnSpPr>
            <p:spPr>
              <a:xfrm>
                <a:off x="4611" y="1513"/>
                <a:ext cx="567" cy="844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椭圆 18"/>
              <p:cNvSpPr/>
              <p:nvPr/>
            </p:nvSpPr>
            <p:spPr>
              <a:xfrm>
                <a:off x="5154" y="2347"/>
                <a:ext cx="72" cy="72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16" name="椭圆 15"/>
            <p:cNvSpPr/>
            <p:nvPr/>
          </p:nvSpPr>
          <p:spPr>
            <a:xfrm>
              <a:off x="1811" y="3435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u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747395" y="1372870"/>
            <a:ext cx="2740660" cy="2561590"/>
            <a:chOff x="10026" y="2416"/>
            <a:chExt cx="4316" cy="4034"/>
          </a:xfrm>
        </p:grpSpPr>
        <p:sp>
          <p:nvSpPr>
            <p:cNvPr id="23" name="矩形 22"/>
            <p:cNvSpPr/>
            <p:nvPr/>
          </p:nvSpPr>
          <p:spPr>
            <a:xfrm>
              <a:off x="10181" y="2416"/>
              <a:ext cx="4117" cy="3998"/>
            </a:xfrm>
            <a:prstGeom prst="rect">
              <a:avLst/>
            </a:prstGeom>
            <a:noFill/>
            <a:ln w="15875">
              <a:solidFill>
                <a:srgbClr val="DDDE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10026" y="3618"/>
              <a:ext cx="325" cy="325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14254" y="2901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10777" y="6362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318766" y="219268"/>
            <a:ext cx="3062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task_struct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时间数据成员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 flipH="1">
            <a:off x="10573385" y="1607820"/>
            <a:ext cx="918210" cy="650875"/>
            <a:chOff x="437" y="3435"/>
            <a:chExt cx="1446" cy="1025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748" y="3467"/>
              <a:ext cx="1135" cy="0"/>
            </a:xfrm>
            <a:prstGeom prst="line">
              <a:avLst/>
            </a:prstGeom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/>
            <p:cNvGrpSpPr/>
            <p:nvPr/>
          </p:nvGrpSpPr>
          <p:grpSpPr>
            <a:xfrm rot="2040000">
              <a:off x="437" y="3554"/>
              <a:ext cx="615" cy="906"/>
              <a:chOff x="4611" y="1513"/>
              <a:chExt cx="615" cy="906"/>
            </a:xfrm>
          </p:grpSpPr>
          <p:cxnSp>
            <p:nvCxnSpPr>
              <p:cNvPr id="15" name="直接连接符 14"/>
              <p:cNvCxnSpPr/>
              <p:nvPr/>
            </p:nvCxnSpPr>
            <p:spPr>
              <a:xfrm>
                <a:off x="4611" y="1513"/>
                <a:ext cx="567" cy="844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椭圆 18"/>
              <p:cNvSpPr/>
              <p:nvPr/>
            </p:nvSpPr>
            <p:spPr>
              <a:xfrm>
                <a:off x="5154" y="2347"/>
                <a:ext cx="72" cy="72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16" name="椭圆 15"/>
            <p:cNvSpPr/>
            <p:nvPr/>
          </p:nvSpPr>
          <p:spPr>
            <a:xfrm>
              <a:off x="1811" y="3435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6520" y="1809750"/>
            <a:ext cx="9770745" cy="47078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u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318766" y="219268"/>
            <a:ext cx="3062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task_struct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信号处理信息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95985" y="1784985"/>
            <a:ext cx="2740660" cy="2561590"/>
            <a:chOff x="10026" y="2416"/>
            <a:chExt cx="4316" cy="4034"/>
          </a:xfrm>
        </p:grpSpPr>
        <p:sp>
          <p:nvSpPr>
            <p:cNvPr id="5" name="矩形 4"/>
            <p:cNvSpPr/>
            <p:nvPr/>
          </p:nvSpPr>
          <p:spPr>
            <a:xfrm>
              <a:off x="10181" y="2416"/>
              <a:ext cx="4117" cy="3998"/>
            </a:xfrm>
            <a:prstGeom prst="rect">
              <a:avLst/>
            </a:prstGeom>
            <a:noFill/>
            <a:ln w="15875">
              <a:solidFill>
                <a:srgbClr val="DDDE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0026" y="3618"/>
              <a:ext cx="325" cy="325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4254" y="2901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777" y="6362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10495280" y="2075180"/>
            <a:ext cx="918210" cy="650875"/>
            <a:chOff x="437" y="3435"/>
            <a:chExt cx="1446" cy="1025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748" y="3467"/>
              <a:ext cx="1135" cy="0"/>
            </a:xfrm>
            <a:prstGeom prst="line">
              <a:avLst/>
            </a:prstGeom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6"/>
            <p:cNvGrpSpPr/>
            <p:nvPr/>
          </p:nvGrpSpPr>
          <p:grpSpPr>
            <a:xfrm rot="2040000">
              <a:off x="437" y="3554"/>
              <a:ext cx="615" cy="906"/>
              <a:chOff x="4611" y="1513"/>
              <a:chExt cx="615" cy="906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4611" y="1513"/>
                <a:ext cx="567" cy="844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椭圆 20"/>
              <p:cNvSpPr/>
              <p:nvPr/>
            </p:nvSpPr>
            <p:spPr>
              <a:xfrm>
                <a:off x="5154" y="2347"/>
                <a:ext cx="72" cy="72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22" name="椭圆 21"/>
            <p:cNvSpPr/>
            <p:nvPr/>
          </p:nvSpPr>
          <p:spPr>
            <a:xfrm>
              <a:off x="1811" y="3435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0350" y="2342515"/>
            <a:ext cx="9468485" cy="2842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u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318766" y="219268"/>
            <a:ext cx="3062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task_struct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文件系统信息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95985" y="1784985"/>
            <a:ext cx="2740660" cy="2561590"/>
            <a:chOff x="10026" y="2416"/>
            <a:chExt cx="4316" cy="4034"/>
          </a:xfrm>
        </p:grpSpPr>
        <p:sp>
          <p:nvSpPr>
            <p:cNvPr id="5" name="矩形 4"/>
            <p:cNvSpPr/>
            <p:nvPr/>
          </p:nvSpPr>
          <p:spPr>
            <a:xfrm>
              <a:off x="10181" y="2416"/>
              <a:ext cx="4117" cy="3998"/>
            </a:xfrm>
            <a:prstGeom prst="rect">
              <a:avLst/>
            </a:prstGeom>
            <a:noFill/>
            <a:ln w="15875">
              <a:solidFill>
                <a:srgbClr val="DDDE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0026" y="3618"/>
              <a:ext cx="325" cy="325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4254" y="2901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777" y="6362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10495280" y="2075180"/>
            <a:ext cx="918210" cy="650875"/>
            <a:chOff x="437" y="3435"/>
            <a:chExt cx="1446" cy="1025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748" y="3467"/>
              <a:ext cx="1135" cy="0"/>
            </a:xfrm>
            <a:prstGeom prst="line">
              <a:avLst/>
            </a:prstGeom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6"/>
            <p:cNvGrpSpPr/>
            <p:nvPr/>
          </p:nvGrpSpPr>
          <p:grpSpPr>
            <a:xfrm rot="2040000">
              <a:off x="437" y="3554"/>
              <a:ext cx="615" cy="906"/>
              <a:chOff x="4611" y="1513"/>
              <a:chExt cx="615" cy="906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4611" y="1513"/>
                <a:ext cx="567" cy="844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椭圆 20"/>
              <p:cNvSpPr/>
              <p:nvPr/>
            </p:nvSpPr>
            <p:spPr>
              <a:xfrm>
                <a:off x="5154" y="2347"/>
                <a:ext cx="72" cy="72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22" name="椭圆 21"/>
            <p:cNvSpPr/>
            <p:nvPr/>
          </p:nvSpPr>
          <p:spPr>
            <a:xfrm>
              <a:off x="1811" y="3435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2925" y="2447925"/>
            <a:ext cx="9086215" cy="23329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u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979748" y="-738323"/>
            <a:ext cx="4502332" cy="742337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6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36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5804263" y="1219201"/>
            <a:ext cx="4359725" cy="4359725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7579" y="3070598"/>
            <a:ext cx="3029975" cy="99983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215459" y="2858284"/>
            <a:ext cx="353860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do_fork()函数</a:t>
            </a:r>
            <a:endParaRPr lang="zh-CN" altLang="en-US" sz="36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  <p:bldLst>
      <p:bldP spid="5" grpId="0"/>
      <p:bldP spid="7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08940" y="1710055"/>
            <a:ext cx="911098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 fontAlgn="auto">
              <a:lnSpc>
                <a:spcPct val="200000"/>
              </a:lnSpc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在类unix系统中，使用fork()系统调用来创建新的进程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342900" indent="0" algn="just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fork()系统调用之后父进程和子进程共享进程地址空间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indent="0" algn="just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的单一副本。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indent="0" algn="just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子进程在创建后执行的是父进程的程序代码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indent="0" algn="just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在Linux中，fork()所做的是实现clone()系统调用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indent="0" algn="just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在kernel/fork.c中定义。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indent="0" algn="just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_do_fork以调用copy_process开始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3672840" y="0"/>
            <a:ext cx="4267835" cy="1217930"/>
          </a:xfrm>
          <a:custGeom>
            <a:avLst/>
            <a:gdLst>
              <a:gd name="connsiteX0" fmla="*/ 0 w 8049833"/>
              <a:gd name="connsiteY0" fmla="*/ 0 h 2297465"/>
              <a:gd name="connsiteX1" fmla="*/ 8049833 w 8049833"/>
              <a:gd name="connsiteY1" fmla="*/ 0 h 2297465"/>
              <a:gd name="connsiteX2" fmla="*/ 8022989 w 8049833"/>
              <a:gd name="connsiteY2" fmla="*/ 46685 h 2297465"/>
              <a:gd name="connsiteX3" fmla="*/ 4024917 w 8049833"/>
              <a:gd name="connsiteY3" fmla="*/ 2297465 h 2297465"/>
              <a:gd name="connsiteX4" fmla="*/ 26843 w 8049833"/>
              <a:gd name="connsiteY4" fmla="*/ 46685 h 2297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833" h="2297465">
                <a:moveTo>
                  <a:pt x="0" y="0"/>
                </a:moveTo>
                <a:lnTo>
                  <a:pt x="8049833" y="0"/>
                </a:lnTo>
                <a:lnTo>
                  <a:pt x="8022989" y="46685"/>
                </a:lnTo>
                <a:cubicBezTo>
                  <a:pt x="7203077" y="1396080"/>
                  <a:pt x="5719261" y="2297465"/>
                  <a:pt x="4024917" y="2297465"/>
                </a:cubicBezTo>
                <a:cubicBezTo>
                  <a:pt x="2330571" y="2297465"/>
                  <a:pt x="846756" y="1396080"/>
                  <a:pt x="26843" y="46685"/>
                </a:cubicBezTo>
                <a:close/>
              </a:path>
            </a:pathLst>
          </a:custGeom>
          <a:solidFill>
            <a:srgbClr val="DDDEE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66" y="219268"/>
            <a:ext cx="306251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do_fork()函数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弧形 16"/>
          <p:cNvSpPr/>
          <p:nvPr/>
        </p:nvSpPr>
        <p:spPr>
          <a:xfrm>
            <a:off x="4269740" y="-1508125"/>
            <a:ext cx="3074035" cy="2990850"/>
          </a:xfrm>
          <a:prstGeom prst="arc">
            <a:avLst>
              <a:gd name="adj1" fmla="val 196373"/>
              <a:gd name="adj2" fmla="val 10648502"/>
            </a:avLst>
          </a:prstGeom>
          <a:ln>
            <a:solidFill>
              <a:srgbClr val="C1C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弧形 15"/>
          <p:cNvSpPr/>
          <p:nvPr/>
        </p:nvSpPr>
        <p:spPr>
          <a:xfrm>
            <a:off x="4228465" y="-1310005"/>
            <a:ext cx="3146425" cy="2865120"/>
          </a:xfrm>
          <a:prstGeom prst="arc">
            <a:avLst>
              <a:gd name="adj1" fmla="val 4136794"/>
              <a:gd name="adj2" fmla="val 10282348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120640" y="1400810"/>
            <a:ext cx="154305" cy="154305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492240" y="1217930"/>
            <a:ext cx="106680" cy="106680"/>
          </a:xfrm>
          <a:prstGeom prst="ellipse">
            <a:avLst/>
          </a:prstGeom>
          <a:solidFill>
            <a:srgbClr val="DDDEE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6299835" y="1449705"/>
            <a:ext cx="56515" cy="56515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396740" y="772160"/>
            <a:ext cx="56515" cy="56515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866890" y="1030605"/>
            <a:ext cx="56515" cy="56515"/>
          </a:xfrm>
          <a:prstGeom prst="ellipse">
            <a:avLst/>
          </a:prstGeom>
          <a:solidFill>
            <a:srgbClr val="C1C1C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228465" y="377190"/>
            <a:ext cx="56515" cy="56515"/>
          </a:xfrm>
          <a:prstGeom prst="ellipse">
            <a:avLst/>
          </a:prstGeom>
          <a:solidFill>
            <a:srgbClr val="C1C1C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40675" y="2376170"/>
            <a:ext cx="3557905" cy="3235325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7531735" y="2133600"/>
            <a:ext cx="918210" cy="650875"/>
            <a:chOff x="437" y="3435"/>
            <a:chExt cx="1446" cy="1025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748" y="3467"/>
              <a:ext cx="1135" cy="0"/>
            </a:xfrm>
            <a:prstGeom prst="line">
              <a:avLst/>
            </a:prstGeom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组合 27"/>
            <p:cNvGrpSpPr/>
            <p:nvPr/>
          </p:nvGrpSpPr>
          <p:grpSpPr>
            <a:xfrm rot="2040000">
              <a:off x="437" y="3554"/>
              <a:ext cx="615" cy="906"/>
              <a:chOff x="4611" y="1513"/>
              <a:chExt cx="615" cy="906"/>
            </a:xfrm>
          </p:grpSpPr>
          <p:cxnSp>
            <p:nvCxnSpPr>
              <p:cNvPr id="29" name="直接连接符 28"/>
              <p:cNvCxnSpPr/>
              <p:nvPr/>
            </p:nvCxnSpPr>
            <p:spPr>
              <a:xfrm>
                <a:off x="4611" y="1513"/>
                <a:ext cx="567" cy="844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椭圆 29"/>
              <p:cNvSpPr/>
              <p:nvPr/>
            </p:nvSpPr>
            <p:spPr>
              <a:xfrm>
                <a:off x="5154" y="2347"/>
                <a:ext cx="72" cy="72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31" name="椭圆 30"/>
            <p:cNvSpPr/>
            <p:nvPr/>
          </p:nvSpPr>
          <p:spPr>
            <a:xfrm>
              <a:off x="1811" y="3435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6" grpId="0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ight Triangle 49"/>
          <p:cNvSpPr/>
          <p:nvPr/>
        </p:nvSpPr>
        <p:spPr>
          <a:xfrm>
            <a:off x="0" y="1871980"/>
            <a:ext cx="6252845" cy="4986020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87776" y="1094794"/>
            <a:ext cx="941693" cy="94169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4" name="弧形 33"/>
          <p:cNvSpPr/>
          <p:nvPr/>
        </p:nvSpPr>
        <p:spPr>
          <a:xfrm>
            <a:off x="451674" y="948481"/>
            <a:ext cx="1221995" cy="1240364"/>
          </a:xfrm>
          <a:prstGeom prst="arc">
            <a:avLst>
              <a:gd name="adj1" fmla="val 16135557"/>
              <a:gd name="adj2" fmla="val 893857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533743" y="1040761"/>
            <a:ext cx="1049759" cy="1049761"/>
          </a:xfrm>
          <a:prstGeom prst="ellipse">
            <a:avLst/>
          </a:prstGeom>
          <a:noFill/>
          <a:ln w="12700" cap="flat" cmpd="sng" algn="ctr">
            <a:solidFill>
              <a:schemeClr val="bg2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522746" y="1607740"/>
            <a:ext cx="42439" cy="42439"/>
          </a:xfrm>
          <a:prstGeom prst="ellipse">
            <a:avLst/>
          </a:prstGeom>
          <a:solidFill>
            <a:srgbClr val="C1C1C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042862" y="941070"/>
            <a:ext cx="16530" cy="16530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528338" y="1875580"/>
            <a:ext cx="16530" cy="16530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770380" y="2551430"/>
            <a:ext cx="43141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0" algn="just" defTabSz="914400" rtl="0" fontAlgn="auto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2000" b="0" i="0" u="none" strike="noStrike" kern="1200" cap="none" spc="0" normalizeH="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Segoe MDL2 Assets" panose="050A0102010101010101" charset="0"/>
              </a:rPr>
              <a:t>建立进程控制结构并赋初值，</a:t>
            </a:r>
            <a:endParaRPr kumimoji="0" lang="en-US" altLang="zh-CN" sz="2000" b="0" i="0" u="none" strike="noStrike" kern="1200" cap="none" spc="0" normalizeH="0" baseline="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Segoe MDL2 Assets" panose="050A0102010101010101" charset="0"/>
            </a:endParaRPr>
          </a:p>
          <a:p>
            <a:pPr marL="342900" marR="0" lvl="0" indent="0" algn="just" defTabSz="914400" rtl="0" fontAlgn="auto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2000" b="0" i="0" u="none" strike="noStrike" kern="1200" cap="none" spc="0" normalizeH="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Segoe MDL2 Assets" panose="050A0102010101010101" charset="0"/>
              </a:rPr>
              <a:t>	使其成为进程映像</a:t>
            </a:r>
            <a:endParaRPr kumimoji="0" lang="en-US" altLang="zh-CN" sz="2000" b="0" i="0" u="none" strike="noStrike" kern="1200" cap="none" spc="0" normalizeH="0" baseline="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Segoe MDL2 Assets" panose="050A0102010101010101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578860" y="3782060"/>
            <a:ext cx="803084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algn="just" defTabSz="914400" rtl="0" fontAlgn="auto">
              <a:lnSpc>
                <a:spcPct val="150000"/>
              </a:lnSpc>
              <a:spcBef>
                <a:spcPts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Segoe MDL2 Assets" panose="050A0102010101010101" charset="0"/>
                <a:sym typeface="+mn-ea"/>
              </a:rPr>
              <a:t>为新进程的执行设置跟踪进程执行情况的相关内核数据结构。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Segoe MDL2 Assets" panose="050A0102010101010101" charset="0"/>
              <a:sym typeface="+mn-ea"/>
            </a:endParaRPr>
          </a:p>
          <a:p>
            <a:pPr marL="342900" marR="0" lvl="0" algn="just" defTabSz="914400" rtl="0" fontAlgn="auto">
              <a:lnSpc>
                <a:spcPct val="150000"/>
              </a:lnSpc>
              <a:spcBef>
                <a:spcPts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Segoe MDL2 Assets" panose="050A0102010101010101" charset="0"/>
                <a:sym typeface="+mn-ea"/>
              </a:rPr>
              <a:t>	包括任务数组、自由时间列表 tarray_freelist 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Segoe MDL2 Assets" panose="050A0102010101010101" charset="0"/>
              <a:sym typeface="+mn-ea"/>
            </a:endParaRPr>
          </a:p>
          <a:p>
            <a:pPr marL="342900" marR="0" lvl="0" algn="just" defTabSz="914400" rtl="0" fontAlgn="auto">
              <a:lnSpc>
                <a:spcPct val="150000"/>
              </a:lnSpc>
              <a:spcBef>
                <a:spcPts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Segoe MDL2 Assets" panose="050A0102010101010101" charset="0"/>
                <a:sym typeface="+mn-ea"/>
              </a:rPr>
              <a:t>		以及 pidhash[] 数组。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Segoe MDL2 Assets" panose="050A0102010101010101" charset="0"/>
              <a:sym typeface="+mn-ea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369560" y="5474335"/>
            <a:ext cx="602234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buClrTx/>
              <a:buSzTx/>
              <a:buFontTx/>
              <a:buNone/>
            </a:pPr>
            <a:r>
              <a:rPr kumimoji="0" lang="en-US" altLang="zh-CN" sz="2000" b="0" i="0" u="none" strike="noStrike" kern="1200" cap="none" spc="0" normalizeH="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Segoe MDL2 Assets" panose="050A0102010101010101" charset="0"/>
              </a:rPr>
              <a:t>启动调度程序，使子进程获得运行的机会</a:t>
            </a:r>
            <a:endParaRPr kumimoji="0" lang="en-US" altLang="zh-CN" sz="2000" b="0" i="0" u="none" strike="noStrike" kern="1200" cap="none" spc="0" normalizeH="0" baseline="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Segoe MDL2 Assets" panose="050A0102010101010101" charset="0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1491615" y="3067050"/>
            <a:ext cx="129540" cy="129540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3168759" y="4414117"/>
            <a:ext cx="129540" cy="129540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4850362" y="5743343"/>
            <a:ext cx="129540" cy="129540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0046195" y="558165"/>
            <a:ext cx="2145806" cy="226694"/>
            <a:chOff x="10046195" y="558165"/>
            <a:chExt cx="2145806" cy="226694"/>
          </a:xfrm>
        </p:grpSpPr>
        <p:cxnSp>
          <p:nvCxnSpPr>
            <p:cNvPr id="52" name="直接连接符 51"/>
            <p:cNvCxnSpPr>
              <a:endCxn id="54" idx="6"/>
            </p:cNvCxnSpPr>
            <p:nvPr/>
          </p:nvCxnSpPr>
          <p:spPr>
            <a:xfrm flipH="1">
              <a:off x="10091914" y="581025"/>
              <a:ext cx="2100087" cy="0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1468100" y="762000"/>
              <a:ext cx="723900" cy="0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椭圆 53"/>
            <p:cNvSpPr/>
            <p:nvPr/>
          </p:nvSpPr>
          <p:spPr>
            <a:xfrm>
              <a:off x="10046195" y="558165"/>
              <a:ext cx="45719" cy="4571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11445240" y="739140"/>
              <a:ext cx="45719" cy="4571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58" name="文本框 57"/>
          <p:cNvSpPr txBox="1"/>
          <p:nvPr/>
        </p:nvSpPr>
        <p:spPr>
          <a:xfrm>
            <a:off x="1986280" y="1247140"/>
            <a:ext cx="81057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bold" panose="020B0702040204020203" pitchFamily="34" charset="0"/>
                <a:ea typeface="等线" panose="02010600030101010101" charset="-122"/>
                <a:cs typeface="Segoe UI Semibold" panose="020B0702040204020203" pitchFamily="34" charset="0"/>
              </a:rPr>
              <a:t>do_fork() 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Segoe UI Semibold" panose="020B0702040204020203" pitchFamily="34" charset="0"/>
              </a:rPr>
              <a:t>函数生成新进程</a:t>
            </a: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Segoe UI Semibold" panose="020B0702040204020203" pitchFamily="34" charset="0"/>
              </a:rPr>
              <a:t>的步骤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Segoe UI Semibold" panose="020B0702040204020203" pitchFamily="34" charset="0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282169" y="2101385"/>
            <a:ext cx="68798" cy="68798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391862" y="2051822"/>
            <a:ext cx="39949" cy="39949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8766" y="219268"/>
            <a:ext cx="306251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do_fork()函数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50" grpId="0" animBg="1"/>
      <p:bldP spid="33" grpId="0" animBg="1"/>
      <p:bldP spid="34" grpId="0" animBg="1"/>
      <p:bldP spid="35" grpId="0" animBg="1"/>
      <p:bldP spid="41" grpId="0"/>
      <p:bldP spid="43" grpId="0"/>
      <p:bldP spid="45" grpId="0"/>
      <p:bldP spid="47" grpId="0" animBg="1"/>
      <p:bldP spid="48" grpId="0" animBg="1"/>
      <p:bldP spid="49" grpId="0" animBg="1"/>
      <p:bldP spid="58" grpId="0"/>
      <p:bldP spid="36" grpId="0" animBg="1"/>
      <p:bldP spid="3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29895" y="1285875"/>
            <a:ext cx="10871200" cy="5169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 在内存中分配一个 task_struct 数据结构，以代表即将产生的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新进程。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 把父进程 task_struct的内容拷贝到子进程的 task_struct 中。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 为新进程分配一个唯一的进程标识号 PID 和 user_struct 结构。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然后检查用户具有执行一个新进程所必须具有的资源。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4. 重新设置子进程task_struct 结构中那些与父进程值不同的数据成员。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5. 设置进程管理信息，根据所提供的 clone_flags 参数值，决定是否对父进程 task_struct    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中的指针 fs 、files 指针等所选择的部分进行拷贝。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6. 把子进程的counter设为父进程的counter值的一半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7. 把子进程加入到可运行队列中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8. 结束do_fork()函数返回PID值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044815" y="-1110615"/>
            <a:ext cx="5208270" cy="4516120"/>
            <a:chOff x="12669" y="-1749"/>
            <a:chExt cx="8202" cy="7112"/>
          </a:xfrm>
        </p:grpSpPr>
        <p:sp>
          <p:nvSpPr>
            <p:cNvPr id="4" name="六边形 3"/>
            <p:cNvSpPr/>
            <p:nvPr/>
          </p:nvSpPr>
          <p:spPr>
            <a:xfrm rot="1080000">
              <a:off x="12669" y="-1749"/>
              <a:ext cx="8203" cy="7113"/>
            </a:xfrm>
            <a:prstGeom prst="hexagon">
              <a:avLst>
                <a:gd name="adj" fmla="val 28651"/>
                <a:gd name="vf" fmla="val 115470"/>
              </a:avLst>
            </a:prstGeom>
            <a:solidFill>
              <a:schemeClr val="tx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/>
            <p:cNvGrpSpPr/>
            <p:nvPr/>
          </p:nvGrpSpPr>
          <p:grpSpPr>
            <a:xfrm rot="1140000" flipH="1">
              <a:off x="12812" y="3625"/>
              <a:ext cx="2351" cy="1434"/>
              <a:chOff x="14862" y="8409"/>
              <a:chExt cx="2351" cy="1434"/>
            </a:xfrm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14982" y="9745"/>
                <a:ext cx="1396" cy="0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 flipV="1">
                <a:off x="16378" y="8465"/>
                <a:ext cx="785" cy="1295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椭圆 15"/>
              <p:cNvSpPr/>
              <p:nvPr/>
            </p:nvSpPr>
            <p:spPr>
              <a:xfrm>
                <a:off x="14862" y="9663"/>
                <a:ext cx="180" cy="180"/>
              </a:xfrm>
              <a:prstGeom prst="ellipse">
                <a:avLst/>
              </a:pr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17141" y="8409"/>
                <a:ext cx="72" cy="72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0" name="椭圆 19"/>
          <p:cNvSpPr/>
          <p:nvPr/>
        </p:nvSpPr>
        <p:spPr>
          <a:xfrm>
            <a:off x="1149732" y="2181495"/>
            <a:ext cx="45770" cy="45770"/>
          </a:xfrm>
          <a:prstGeom prst="ellipse">
            <a:avLst/>
          </a:prstGeom>
          <a:solidFill>
            <a:srgbClr val="C1C1C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18770" y="219075"/>
            <a:ext cx="116027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do_fork()函数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建立进程控制结构并赋初值，使其成为进程映像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an dir="u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7" grpId="0"/>
      <p:bldP spid="20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096000" y="17780"/>
            <a:ext cx="6096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40442" y="2304733"/>
            <a:ext cx="4600575" cy="29908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783388" y="2295843"/>
            <a:ext cx="4600575" cy="299085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18770" y="219075"/>
            <a:ext cx="116027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do_fork()函数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为新进程的执行设置相关内核数据结构   &amp;  </a:t>
            </a:r>
            <a:r>
              <a:rPr lang="en-US" altLang="zh-CN" sz="2000" b="1" dirty="0" smtClean="0">
                <a:solidFill>
                  <a:srgbClr val="F2F2F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启动调度程序，使子进程获得运行的机会</a:t>
            </a:r>
            <a:endParaRPr lang="en-US" altLang="zh-CN" sz="2000" b="1" dirty="0" smtClean="0">
              <a:solidFill>
                <a:srgbClr val="F2F2F2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75970" y="2369820"/>
            <a:ext cx="4330700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50000"/>
              </a:lnSpc>
              <a:buClrTx/>
              <a:buSzTx/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 把新进程加入到进程链表中。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ct val="150000"/>
              </a:lnSpc>
              <a:buClrTx/>
              <a:buSzTx/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 把新进程加入到 pidhash 散列表中，并增加任务计数值。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ct val="150000"/>
              </a:lnSpc>
              <a:buClrTx/>
              <a:buSzTx/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 通过拷贝父进程的上、下文来初始化硬件的上下文（TSS段、LDT以及 GDT）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74205" y="2369820"/>
            <a:ext cx="4286885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50000"/>
              </a:lnSpc>
              <a:buClrTx/>
              <a:buSzTx/>
              <a:buNone/>
            </a:pPr>
            <a:r>
              <a:rPr lang="en-US" altLang="zh-CN" sz="2000" dirty="0">
                <a:solidFill>
                  <a:srgbClr val="F2F2F2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1.设置新的就绪队列状态 TASK_RUNING , 并将新进程挂到就绪队列中，并重新启动调度程序使其运行。</a:t>
            </a:r>
            <a:endParaRPr lang="en-US" altLang="zh-CN" sz="2000" dirty="0">
              <a:solidFill>
                <a:srgbClr val="F2F2F2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ct val="150000"/>
              </a:lnSpc>
              <a:buClrTx/>
              <a:buSzTx/>
              <a:buNone/>
            </a:pPr>
            <a:r>
              <a:rPr lang="en-US" altLang="zh-CN" sz="2000" dirty="0">
                <a:solidFill>
                  <a:srgbClr val="F2F2F2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 向父进程返回子进程的 PID，设置子进程从 do_fork() 返回 0 值。</a:t>
            </a:r>
            <a:endParaRPr lang="en-US" altLang="zh-CN" sz="2000" dirty="0">
              <a:solidFill>
                <a:srgbClr val="F2F2F2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 bldLvl="0" animBg="1"/>
      <p:bldP spid="22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979748" y="-738323"/>
            <a:ext cx="4502332" cy="742337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6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36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5804263" y="1219201"/>
            <a:ext cx="4359725" cy="4359725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8192" y="2894243"/>
            <a:ext cx="3036071" cy="99983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215459" y="2858284"/>
            <a:ext cx="353860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schedule()函数</a:t>
            </a:r>
            <a:endParaRPr lang="zh-CN" altLang="en-US" sz="36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  <p:bldLst>
      <p:bldP spid="5" grpId="0"/>
      <p:bldP spid="7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/>
          <p:cNvCxnSpPr/>
          <p:nvPr/>
        </p:nvCxnSpPr>
        <p:spPr>
          <a:xfrm>
            <a:off x="55880" y="66040"/>
            <a:ext cx="3068320" cy="294132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1576983" y="3170658"/>
            <a:ext cx="1485900" cy="1362075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588443" y="4695754"/>
            <a:ext cx="2904006" cy="216224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3102768" y="3050464"/>
            <a:ext cx="133350" cy="120194"/>
          </a:xfrm>
          <a:prstGeom prst="ellips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443633" y="4566035"/>
            <a:ext cx="133350" cy="120194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Subtitle 2"/>
          <p:cNvSpPr txBox="1"/>
          <p:nvPr/>
        </p:nvSpPr>
        <p:spPr>
          <a:xfrm>
            <a:off x="3102610" y="548640"/>
            <a:ext cx="7140575" cy="271018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50000"/>
              </a:lnSpc>
              <a:spcBef>
                <a:spcPts val="0"/>
              </a:spcBef>
              <a:defRPr/>
            </a:pPr>
            <a:r>
              <a:rPr lang="zh-CN" altLang="en-US" sz="2800" b="1" noProof="1" dirty="0" smtClean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研究问题</a:t>
            </a:r>
            <a:endParaRPr lang="zh-CN" altLang="en-US" sz="2800" b="1" noProof="1" dirty="0" smtClean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l" fontAlgn="auto">
              <a:lnSpc>
                <a:spcPct val="150000"/>
              </a:lnSpc>
              <a:spcBef>
                <a:spcPts val="0"/>
              </a:spcBef>
              <a:defRPr/>
            </a:pPr>
            <a:r>
              <a:rPr lang="zh-CN" altLang="en-US" sz="2000" noProof="1" dirty="0" smtClean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 分析Linux的task_struct</a:t>
            </a:r>
            <a:endParaRPr lang="zh-CN" altLang="en-US" sz="2000" noProof="1" dirty="0" smtClean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l" fontAlgn="auto">
              <a:lnSpc>
                <a:spcPct val="150000"/>
              </a:lnSpc>
              <a:spcBef>
                <a:spcPts val="0"/>
              </a:spcBef>
              <a:defRPr/>
            </a:pPr>
            <a:r>
              <a:rPr lang="zh-CN" altLang="en-US" sz="2000" noProof="1" dirty="0" smtClean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 分析Linux进程创建do_fork函数和</a:t>
            </a:r>
            <a:endParaRPr lang="zh-CN" altLang="en-US" sz="2000" noProof="1" dirty="0" smtClean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l" fontAlgn="auto">
              <a:lnSpc>
                <a:spcPct val="150000"/>
              </a:lnSpc>
              <a:spcBef>
                <a:spcPts val="0"/>
              </a:spcBef>
              <a:defRPr/>
            </a:pPr>
            <a:r>
              <a:rPr lang="zh-CN" altLang="en-US" sz="2000" noProof="1" dirty="0" smtClean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进程调度schedule函数</a:t>
            </a:r>
            <a:endParaRPr lang="zh-CN" altLang="en-US" sz="2000" noProof="1" dirty="0" smtClean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l" fontAlgn="auto">
              <a:lnSpc>
                <a:spcPct val="150000"/>
              </a:lnSpc>
              <a:spcBef>
                <a:spcPts val="0"/>
              </a:spcBef>
              <a:defRPr/>
            </a:pPr>
            <a:endParaRPr lang="zh-CN" altLang="en-US" sz="2000" noProof="1" dirty="0" smtClean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0" name="Subtitle 2"/>
          <p:cNvSpPr txBox="1"/>
          <p:nvPr/>
        </p:nvSpPr>
        <p:spPr>
          <a:xfrm>
            <a:off x="2766754" y="3904711"/>
            <a:ext cx="3552825" cy="110299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  <a:defRPr/>
            </a:pPr>
            <a:r>
              <a:rPr lang="zh-CN" altLang="en-US" sz="2800" b="1" noProof="1" dirty="0" smtClean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内核版本</a:t>
            </a:r>
            <a:endParaRPr lang="zh-CN" altLang="en-US" sz="2800" b="1" noProof="1" dirty="0" smtClean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l">
              <a:spcBef>
                <a:spcPts val="0"/>
              </a:spcBef>
              <a:defRPr/>
            </a:pPr>
            <a:r>
              <a:rPr lang="zh-CN" altLang="en-US" sz="2000" noProof="1" dirty="0" smtClean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linux-2.6.38.8</a:t>
            </a:r>
            <a:endParaRPr lang="zh-CN" altLang="en-US" sz="2000" noProof="1" dirty="0" smtClean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任意多边形: 形状 26"/>
          <p:cNvSpPr/>
          <p:nvPr/>
        </p:nvSpPr>
        <p:spPr>
          <a:xfrm>
            <a:off x="-265521" y="-76199"/>
            <a:ext cx="1124" cy="1013"/>
          </a:xfrm>
          <a:custGeom>
            <a:avLst/>
            <a:gdLst>
              <a:gd name="connsiteX0" fmla="*/ 10 w 1124"/>
              <a:gd name="connsiteY0" fmla="*/ 0 h 1013"/>
              <a:gd name="connsiteX1" fmla="*/ 1124 w 1124"/>
              <a:gd name="connsiteY1" fmla="*/ 1013 h 1013"/>
              <a:gd name="connsiteX2" fmla="*/ 0 w 1124"/>
              <a:gd name="connsiteY2" fmla="*/ 1013 h 1013"/>
              <a:gd name="connsiteX3" fmla="*/ 10 w 1124"/>
              <a:gd name="connsiteY3" fmla="*/ 0 h 1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4" h="1013">
                <a:moveTo>
                  <a:pt x="10" y="0"/>
                </a:moveTo>
                <a:lnTo>
                  <a:pt x="1124" y="1013"/>
                </a:lnTo>
                <a:lnTo>
                  <a:pt x="0" y="1013"/>
                </a:lnTo>
                <a:lnTo>
                  <a:pt x="10" y="0"/>
                </a:lnTo>
                <a:close/>
              </a:path>
            </a:pathLst>
          </a:custGeom>
          <a:blipFill>
            <a:blip r:embed="rId1"/>
            <a:srcRect/>
            <a:stretch>
              <a:fillRect l="-475" t="621" r="475" b="-6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7155180" y="3328670"/>
            <a:ext cx="3835400" cy="2758440"/>
            <a:chOff x="2106" y="3784"/>
            <a:chExt cx="6040" cy="4344"/>
          </a:xfrm>
        </p:grpSpPr>
        <p:grpSp>
          <p:nvGrpSpPr>
            <p:cNvPr id="24" name="组合 23"/>
            <p:cNvGrpSpPr/>
            <p:nvPr/>
          </p:nvGrpSpPr>
          <p:grpSpPr>
            <a:xfrm>
              <a:off x="2106" y="3784"/>
              <a:ext cx="6041" cy="4345"/>
              <a:chOff x="1891" y="2213"/>
              <a:chExt cx="8960" cy="6444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3099" y="2213"/>
                <a:ext cx="2617" cy="2617"/>
              </a:xfrm>
              <a:prstGeom prst="ellipse">
                <a:avLst/>
              </a:prstGeom>
              <a:solidFill>
                <a:schemeClr val="tx1">
                  <a:alpha val="4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7405" y="5211"/>
                <a:ext cx="3446" cy="3446"/>
              </a:xfrm>
              <a:prstGeom prst="ellipse">
                <a:avLst/>
              </a:prstGeom>
              <a:solidFill>
                <a:schemeClr val="tx1">
                  <a:alpha val="4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1891" y="6895"/>
                <a:ext cx="1396" cy="1396"/>
              </a:xfrm>
              <a:prstGeom prst="ellipse">
                <a:avLst/>
              </a:prstGeom>
              <a:solidFill>
                <a:schemeClr val="tx1">
                  <a:alpha val="4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cxnSp>
            <p:nvCxnSpPr>
              <p:cNvPr id="29" name="直接连接符 28"/>
              <p:cNvCxnSpPr/>
              <p:nvPr/>
            </p:nvCxnSpPr>
            <p:spPr>
              <a:xfrm>
                <a:off x="5419" y="4320"/>
                <a:ext cx="2331" cy="1648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 flipV="1">
                <a:off x="2717" y="4736"/>
                <a:ext cx="1217" cy="2167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/>
            </p:nvCxnSpPr>
            <p:spPr>
              <a:xfrm flipV="1">
                <a:off x="3296" y="7185"/>
                <a:ext cx="4142" cy="431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组合 32"/>
              <p:cNvGrpSpPr/>
              <p:nvPr/>
            </p:nvGrpSpPr>
            <p:grpSpPr>
              <a:xfrm>
                <a:off x="2246" y="7270"/>
                <a:ext cx="664" cy="668"/>
                <a:chOff x="11490" y="5010"/>
                <a:chExt cx="754" cy="758"/>
              </a:xfrm>
              <a:solidFill>
                <a:schemeClr val="bg1"/>
              </a:solidFill>
            </p:grpSpPr>
            <p:sp>
              <p:nvSpPr>
                <p:cNvPr id="34" name="Freeform 81"/>
                <p:cNvSpPr/>
                <p:nvPr/>
              </p:nvSpPr>
              <p:spPr bwMode="auto">
                <a:xfrm>
                  <a:off x="12040" y="5010"/>
                  <a:ext cx="205" cy="208"/>
                </a:xfrm>
                <a:custGeom>
                  <a:avLst/>
                  <a:gdLst>
                    <a:gd name="T0" fmla="*/ 33 w 82"/>
                    <a:gd name="T1" fmla="*/ 0 h 83"/>
                    <a:gd name="T2" fmla="*/ 0 w 82"/>
                    <a:gd name="T3" fmla="*/ 33 h 83"/>
                    <a:gd name="T4" fmla="*/ 49 w 82"/>
                    <a:gd name="T5" fmla="*/ 83 h 83"/>
                    <a:gd name="T6" fmla="*/ 82 w 82"/>
                    <a:gd name="T7" fmla="*/ 49 h 83"/>
                    <a:gd name="T8" fmla="*/ 33 w 82"/>
                    <a:gd name="T9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83">
                      <a:moveTo>
                        <a:pt x="33" y="0"/>
                      </a:moveTo>
                      <a:lnTo>
                        <a:pt x="0" y="33"/>
                      </a:lnTo>
                      <a:lnTo>
                        <a:pt x="49" y="83"/>
                      </a:lnTo>
                      <a:lnTo>
                        <a:pt x="82" y="49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p>
                  <a:endParaRPr lang="zh-CN" altLang="en-US"/>
                </a:p>
              </p:txBody>
            </p:sp>
            <p:sp>
              <p:nvSpPr>
                <p:cNvPr id="36" name="Freeform 82"/>
                <p:cNvSpPr/>
                <p:nvPr/>
              </p:nvSpPr>
              <p:spPr bwMode="auto">
                <a:xfrm>
                  <a:off x="11490" y="5630"/>
                  <a:ext cx="135" cy="138"/>
                </a:xfrm>
                <a:custGeom>
                  <a:avLst/>
                  <a:gdLst>
                    <a:gd name="T0" fmla="*/ 0 w 54"/>
                    <a:gd name="T1" fmla="*/ 55 h 55"/>
                    <a:gd name="T2" fmla="*/ 54 w 54"/>
                    <a:gd name="T3" fmla="*/ 50 h 55"/>
                    <a:gd name="T4" fmla="*/ 4 w 54"/>
                    <a:gd name="T5" fmla="*/ 0 h 55"/>
                    <a:gd name="T6" fmla="*/ 0 w 54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5">
                      <a:moveTo>
                        <a:pt x="0" y="55"/>
                      </a:moveTo>
                      <a:lnTo>
                        <a:pt x="54" y="50"/>
                      </a:lnTo>
                      <a:lnTo>
                        <a:pt x="4" y="0"/>
                      </a:lnTo>
                      <a:lnTo>
                        <a:pt x="0" y="5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p>
                  <a:endParaRPr lang="zh-CN" altLang="en-US"/>
                </a:p>
              </p:txBody>
            </p:sp>
            <p:sp>
              <p:nvSpPr>
                <p:cNvPr id="37" name="Freeform 83"/>
                <p:cNvSpPr/>
                <p:nvPr/>
              </p:nvSpPr>
              <p:spPr bwMode="auto">
                <a:xfrm>
                  <a:off x="11543" y="5133"/>
                  <a:ext cx="580" cy="580"/>
                </a:xfrm>
                <a:custGeom>
                  <a:avLst/>
                  <a:gdLst>
                    <a:gd name="T0" fmla="*/ 0 w 232"/>
                    <a:gd name="T1" fmla="*/ 183 h 232"/>
                    <a:gd name="T2" fmla="*/ 50 w 232"/>
                    <a:gd name="T3" fmla="*/ 232 h 232"/>
                    <a:gd name="T4" fmla="*/ 232 w 232"/>
                    <a:gd name="T5" fmla="*/ 50 h 232"/>
                    <a:gd name="T6" fmla="*/ 182 w 232"/>
                    <a:gd name="T7" fmla="*/ 0 h 232"/>
                    <a:gd name="T8" fmla="*/ 0 w 232"/>
                    <a:gd name="T9" fmla="*/ 183 h 2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2" h="232">
                      <a:moveTo>
                        <a:pt x="0" y="183"/>
                      </a:moveTo>
                      <a:lnTo>
                        <a:pt x="50" y="232"/>
                      </a:lnTo>
                      <a:lnTo>
                        <a:pt x="232" y="50"/>
                      </a:lnTo>
                      <a:lnTo>
                        <a:pt x="182" y="0"/>
                      </a:lnTo>
                      <a:lnTo>
                        <a:pt x="0" y="1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p>
                  <a:endParaRPr lang="zh-CN" altLang="en-US"/>
                </a:p>
              </p:txBody>
            </p:sp>
          </p:grpSp>
        </p:grpSp>
        <p:sp>
          <p:nvSpPr>
            <p:cNvPr id="4071" name="Freeform 28"/>
            <p:cNvSpPr>
              <a:spLocks noEditPoints="1"/>
            </p:cNvSpPr>
            <p:nvPr/>
          </p:nvSpPr>
          <p:spPr bwMode="auto">
            <a:xfrm>
              <a:off x="6325" y="6428"/>
              <a:ext cx="1320" cy="1078"/>
            </a:xfrm>
            <a:custGeom>
              <a:avLst/>
              <a:gdLst>
                <a:gd name="T0" fmla="*/ 95 w 603"/>
                <a:gd name="T1" fmla="*/ 0 h 492"/>
                <a:gd name="T2" fmla="*/ 498 w 603"/>
                <a:gd name="T3" fmla="*/ 0 h 492"/>
                <a:gd name="T4" fmla="*/ 530 w 603"/>
                <a:gd name="T5" fmla="*/ 32 h 492"/>
                <a:gd name="T6" fmla="*/ 530 w 603"/>
                <a:gd name="T7" fmla="*/ 317 h 492"/>
                <a:gd name="T8" fmla="*/ 535 w 603"/>
                <a:gd name="T9" fmla="*/ 339 h 492"/>
                <a:gd name="T10" fmla="*/ 598 w 603"/>
                <a:gd name="T11" fmla="*/ 469 h 492"/>
                <a:gd name="T12" fmla="*/ 583 w 603"/>
                <a:gd name="T13" fmla="*/ 492 h 492"/>
                <a:gd name="T14" fmla="*/ 19 w 603"/>
                <a:gd name="T15" fmla="*/ 492 h 492"/>
                <a:gd name="T16" fmla="*/ 4 w 603"/>
                <a:gd name="T17" fmla="*/ 469 h 492"/>
                <a:gd name="T18" fmla="*/ 60 w 603"/>
                <a:gd name="T19" fmla="*/ 336 h 492"/>
                <a:gd name="T20" fmla="*/ 63 w 603"/>
                <a:gd name="T21" fmla="*/ 319 h 492"/>
                <a:gd name="T22" fmla="*/ 63 w 603"/>
                <a:gd name="T23" fmla="*/ 32 h 492"/>
                <a:gd name="T24" fmla="*/ 95 w 603"/>
                <a:gd name="T25" fmla="*/ 0 h 492"/>
                <a:gd name="T26" fmla="*/ 213 w 603"/>
                <a:gd name="T27" fmla="*/ 445 h 492"/>
                <a:gd name="T28" fmla="*/ 389 w 603"/>
                <a:gd name="T29" fmla="*/ 445 h 492"/>
                <a:gd name="T30" fmla="*/ 389 w 603"/>
                <a:gd name="T31" fmla="*/ 469 h 492"/>
                <a:gd name="T32" fmla="*/ 213 w 603"/>
                <a:gd name="T33" fmla="*/ 469 h 492"/>
                <a:gd name="T34" fmla="*/ 213 w 603"/>
                <a:gd name="T35" fmla="*/ 445 h 492"/>
                <a:gd name="T36" fmla="*/ 116 w 603"/>
                <a:gd name="T37" fmla="*/ 30 h 492"/>
                <a:gd name="T38" fmla="*/ 477 w 603"/>
                <a:gd name="T39" fmla="*/ 30 h 492"/>
                <a:gd name="T40" fmla="*/ 500 w 603"/>
                <a:gd name="T41" fmla="*/ 53 h 492"/>
                <a:gd name="T42" fmla="*/ 500 w 603"/>
                <a:gd name="T43" fmla="*/ 284 h 492"/>
                <a:gd name="T44" fmla="*/ 477 w 603"/>
                <a:gd name="T45" fmla="*/ 308 h 492"/>
                <a:gd name="T46" fmla="*/ 116 w 603"/>
                <a:gd name="T47" fmla="*/ 308 h 492"/>
                <a:gd name="T48" fmla="*/ 93 w 603"/>
                <a:gd name="T49" fmla="*/ 284 h 492"/>
                <a:gd name="T50" fmla="*/ 93 w 603"/>
                <a:gd name="T51" fmla="*/ 53 h 492"/>
                <a:gd name="T52" fmla="*/ 116 w 603"/>
                <a:gd name="T53" fmla="*/ 30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3" h="492">
                  <a:moveTo>
                    <a:pt x="95" y="0"/>
                  </a:moveTo>
                  <a:cubicBezTo>
                    <a:pt x="498" y="0"/>
                    <a:pt x="498" y="0"/>
                    <a:pt x="498" y="0"/>
                  </a:cubicBezTo>
                  <a:cubicBezTo>
                    <a:pt x="516" y="0"/>
                    <a:pt x="530" y="14"/>
                    <a:pt x="530" y="32"/>
                  </a:cubicBezTo>
                  <a:cubicBezTo>
                    <a:pt x="530" y="127"/>
                    <a:pt x="530" y="222"/>
                    <a:pt x="530" y="317"/>
                  </a:cubicBezTo>
                  <a:cubicBezTo>
                    <a:pt x="530" y="326"/>
                    <a:pt x="531" y="331"/>
                    <a:pt x="535" y="339"/>
                  </a:cubicBezTo>
                  <a:cubicBezTo>
                    <a:pt x="598" y="469"/>
                    <a:pt x="598" y="469"/>
                    <a:pt x="598" y="469"/>
                  </a:cubicBezTo>
                  <a:cubicBezTo>
                    <a:pt x="603" y="479"/>
                    <a:pt x="595" y="492"/>
                    <a:pt x="583" y="492"/>
                  </a:cubicBezTo>
                  <a:cubicBezTo>
                    <a:pt x="19" y="492"/>
                    <a:pt x="19" y="492"/>
                    <a:pt x="19" y="492"/>
                  </a:cubicBezTo>
                  <a:cubicBezTo>
                    <a:pt x="7" y="492"/>
                    <a:pt x="0" y="480"/>
                    <a:pt x="4" y="469"/>
                  </a:cubicBezTo>
                  <a:cubicBezTo>
                    <a:pt x="22" y="425"/>
                    <a:pt x="41" y="381"/>
                    <a:pt x="60" y="336"/>
                  </a:cubicBezTo>
                  <a:cubicBezTo>
                    <a:pt x="62" y="329"/>
                    <a:pt x="63" y="327"/>
                    <a:pt x="63" y="319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14"/>
                    <a:pt x="78" y="0"/>
                    <a:pt x="95" y="0"/>
                  </a:cubicBezTo>
                  <a:close/>
                  <a:moveTo>
                    <a:pt x="213" y="445"/>
                  </a:moveTo>
                  <a:cubicBezTo>
                    <a:pt x="389" y="445"/>
                    <a:pt x="389" y="445"/>
                    <a:pt x="389" y="445"/>
                  </a:cubicBezTo>
                  <a:cubicBezTo>
                    <a:pt x="404" y="445"/>
                    <a:pt x="404" y="469"/>
                    <a:pt x="389" y="469"/>
                  </a:cubicBezTo>
                  <a:cubicBezTo>
                    <a:pt x="213" y="469"/>
                    <a:pt x="213" y="469"/>
                    <a:pt x="213" y="469"/>
                  </a:cubicBezTo>
                  <a:cubicBezTo>
                    <a:pt x="197" y="469"/>
                    <a:pt x="197" y="445"/>
                    <a:pt x="213" y="445"/>
                  </a:cubicBezTo>
                  <a:close/>
                  <a:moveTo>
                    <a:pt x="116" y="30"/>
                  </a:moveTo>
                  <a:cubicBezTo>
                    <a:pt x="477" y="30"/>
                    <a:pt x="477" y="30"/>
                    <a:pt x="477" y="30"/>
                  </a:cubicBezTo>
                  <a:cubicBezTo>
                    <a:pt x="499" y="30"/>
                    <a:pt x="500" y="31"/>
                    <a:pt x="500" y="53"/>
                  </a:cubicBezTo>
                  <a:cubicBezTo>
                    <a:pt x="500" y="284"/>
                    <a:pt x="500" y="284"/>
                    <a:pt x="500" y="284"/>
                  </a:cubicBezTo>
                  <a:cubicBezTo>
                    <a:pt x="500" y="306"/>
                    <a:pt x="500" y="308"/>
                    <a:pt x="477" y="308"/>
                  </a:cubicBezTo>
                  <a:cubicBezTo>
                    <a:pt x="116" y="308"/>
                    <a:pt x="116" y="308"/>
                    <a:pt x="116" y="308"/>
                  </a:cubicBezTo>
                  <a:cubicBezTo>
                    <a:pt x="94" y="308"/>
                    <a:pt x="93" y="306"/>
                    <a:pt x="93" y="284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30"/>
                    <a:pt x="94" y="30"/>
                    <a:pt x="116" y="3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8" name="Freeform 8"/>
            <p:cNvSpPr>
              <a:spLocks noEditPoints="1"/>
            </p:cNvSpPr>
            <p:nvPr/>
          </p:nvSpPr>
          <p:spPr bwMode="auto">
            <a:xfrm>
              <a:off x="3222" y="4239"/>
              <a:ext cx="1164" cy="855"/>
            </a:xfrm>
            <a:custGeom>
              <a:avLst/>
              <a:gdLst>
                <a:gd name="T0" fmla="*/ 259 w 597"/>
                <a:gd name="T1" fmla="*/ 136 h 438"/>
                <a:gd name="T2" fmla="*/ 284 w 597"/>
                <a:gd name="T3" fmla="*/ 199 h 438"/>
                <a:gd name="T4" fmla="*/ 326 w 597"/>
                <a:gd name="T5" fmla="*/ 239 h 438"/>
                <a:gd name="T6" fmla="*/ 300 w 597"/>
                <a:gd name="T7" fmla="*/ 302 h 438"/>
                <a:gd name="T8" fmla="*/ 301 w 597"/>
                <a:gd name="T9" fmla="*/ 359 h 438"/>
                <a:gd name="T10" fmla="*/ 238 w 597"/>
                <a:gd name="T11" fmla="*/ 385 h 438"/>
                <a:gd name="T12" fmla="*/ 198 w 597"/>
                <a:gd name="T13" fmla="*/ 427 h 438"/>
                <a:gd name="T14" fmla="*/ 136 w 597"/>
                <a:gd name="T15" fmla="*/ 400 h 438"/>
                <a:gd name="T16" fmla="*/ 78 w 597"/>
                <a:gd name="T17" fmla="*/ 402 h 438"/>
                <a:gd name="T18" fmla="*/ 53 w 597"/>
                <a:gd name="T19" fmla="*/ 338 h 438"/>
                <a:gd name="T20" fmla="*/ 11 w 597"/>
                <a:gd name="T21" fmla="*/ 299 h 438"/>
                <a:gd name="T22" fmla="*/ 38 w 597"/>
                <a:gd name="T23" fmla="*/ 236 h 438"/>
                <a:gd name="T24" fmla="*/ 36 w 597"/>
                <a:gd name="T25" fmla="*/ 178 h 438"/>
                <a:gd name="T26" fmla="*/ 99 w 597"/>
                <a:gd name="T27" fmla="*/ 153 h 438"/>
                <a:gd name="T28" fmla="*/ 139 w 597"/>
                <a:gd name="T29" fmla="*/ 111 h 438"/>
                <a:gd name="T30" fmla="*/ 201 w 597"/>
                <a:gd name="T31" fmla="*/ 138 h 438"/>
                <a:gd name="T32" fmla="*/ 169 w 597"/>
                <a:gd name="T33" fmla="*/ 325 h 438"/>
                <a:gd name="T34" fmla="*/ 531 w 597"/>
                <a:gd name="T35" fmla="*/ 300 h 438"/>
                <a:gd name="T36" fmla="*/ 409 w 597"/>
                <a:gd name="T37" fmla="*/ 84 h 438"/>
                <a:gd name="T38" fmla="*/ 409 w 597"/>
                <a:gd name="T39" fmla="*/ 84 h 438"/>
                <a:gd name="T40" fmla="*/ 474 w 597"/>
                <a:gd name="T41" fmla="*/ 25 h 438"/>
                <a:gd name="T42" fmla="*/ 492 w 597"/>
                <a:gd name="T43" fmla="*/ 70 h 438"/>
                <a:gd name="T44" fmla="*/ 522 w 597"/>
                <a:gd name="T45" fmla="*/ 99 h 438"/>
                <a:gd name="T46" fmla="*/ 503 w 597"/>
                <a:gd name="T47" fmla="*/ 143 h 438"/>
                <a:gd name="T48" fmla="*/ 504 w 597"/>
                <a:gd name="T49" fmla="*/ 184 h 438"/>
                <a:gd name="T50" fmla="*/ 459 w 597"/>
                <a:gd name="T51" fmla="*/ 202 h 438"/>
                <a:gd name="T52" fmla="*/ 431 w 597"/>
                <a:gd name="T53" fmla="*/ 232 h 438"/>
                <a:gd name="T54" fmla="*/ 386 w 597"/>
                <a:gd name="T55" fmla="*/ 213 h 438"/>
                <a:gd name="T56" fmla="*/ 345 w 597"/>
                <a:gd name="T57" fmla="*/ 214 h 438"/>
                <a:gd name="T58" fmla="*/ 327 w 597"/>
                <a:gd name="T59" fmla="*/ 170 h 438"/>
                <a:gd name="T60" fmla="*/ 297 w 597"/>
                <a:gd name="T61" fmla="*/ 141 h 438"/>
                <a:gd name="T62" fmla="*/ 316 w 597"/>
                <a:gd name="T63" fmla="*/ 96 h 438"/>
                <a:gd name="T64" fmla="*/ 315 w 597"/>
                <a:gd name="T65" fmla="*/ 55 h 438"/>
                <a:gd name="T66" fmla="*/ 360 w 597"/>
                <a:gd name="T67" fmla="*/ 37 h 438"/>
                <a:gd name="T68" fmla="*/ 388 w 597"/>
                <a:gd name="T69" fmla="*/ 7 h 438"/>
                <a:gd name="T70" fmla="*/ 433 w 597"/>
                <a:gd name="T71" fmla="*/ 26 h 438"/>
                <a:gd name="T72" fmla="*/ 410 w 597"/>
                <a:gd name="T73" fmla="*/ 178 h 438"/>
                <a:gd name="T74" fmla="*/ 551 w 597"/>
                <a:gd name="T75" fmla="*/ 246 h 438"/>
                <a:gd name="T76" fmla="*/ 585 w 597"/>
                <a:gd name="T77" fmla="*/ 257 h 438"/>
                <a:gd name="T78" fmla="*/ 576 w 597"/>
                <a:gd name="T79" fmla="*/ 293 h 438"/>
                <a:gd name="T80" fmla="*/ 593 w 597"/>
                <a:gd name="T81" fmla="*/ 324 h 438"/>
                <a:gd name="T82" fmla="*/ 561 w 597"/>
                <a:gd name="T83" fmla="*/ 344 h 438"/>
                <a:gd name="T84" fmla="*/ 550 w 597"/>
                <a:gd name="T85" fmla="*/ 378 h 438"/>
                <a:gd name="T86" fmla="*/ 514 w 597"/>
                <a:gd name="T87" fmla="*/ 369 h 438"/>
                <a:gd name="T88" fmla="*/ 482 w 597"/>
                <a:gd name="T89" fmla="*/ 386 h 438"/>
                <a:gd name="T90" fmla="*/ 463 w 597"/>
                <a:gd name="T91" fmla="*/ 354 h 438"/>
                <a:gd name="T92" fmla="*/ 429 w 597"/>
                <a:gd name="T93" fmla="*/ 343 h 438"/>
                <a:gd name="T94" fmla="*/ 438 w 597"/>
                <a:gd name="T95" fmla="*/ 307 h 438"/>
                <a:gd name="T96" fmla="*/ 421 w 597"/>
                <a:gd name="T97" fmla="*/ 275 h 438"/>
                <a:gd name="T98" fmla="*/ 453 w 597"/>
                <a:gd name="T99" fmla="*/ 256 h 438"/>
                <a:gd name="T100" fmla="*/ 464 w 597"/>
                <a:gd name="T101" fmla="*/ 222 h 438"/>
                <a:gd name="T102" fmla="*/ 500 w 597"/>
                <a:gd name="T103" fmla="*/ 231 h 438"/>
                <a:gd name="T104" fmla="*/ 532 w 597"/>
                <a:gd name="T105" fmla="*/ 214 h 438"/>
                <a:gd name="T106" fmla="*/ 514 w 597"/>
                <a:gd name="T107" fmla="*/ 258 h 438"/>
                <a:gd name="T108" fmla="*/ 514 w 597"/>
                <a:gd name="T109" fmla="*/ 258 h 438"/>
                <a:gd name="T110" fmla="*/ 87 w 597"/>
                <a:gd name="T111" fmla="*/ 26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7" h="438">
                  <a:moveTo>
                    <a:pt x="204" y="141"/>
                  </a:moveTo>
                  <a:cubicBezTo>
                    <a:pt x="215" y="144"/>
                    <a:pt x="225" y="148"/>
                    <a:pt x="234" y="153"/>
                  </a:cubicBezTo>
                  <a:cubicBezTo>
                    <a:pt x="236" y="154"/>
                    <a:pt x="237" y="154"/>
                    <a:pt x="238" y="153"/>
                  </a:cubicBezTo>
                  <a:cubicBezTo>
                    <a:pt x="245" y="147"/>
                    <a:pt x="252" y="142"/>
                    <a:pt x="259" y="136"/>
                  </a:cubicBezTo>
                  <a:cubicBezTo>
                    <a:pt x="264" y="133"/>
                    <a:pt x="270" y="132"/>
                    <a:pt x="274" y="136"/>
                  </a:cubicBezTo>
                  <a:cubicBezTo>
                    <a:pt x="284" y="145"/>
                    <a:pt x="293" y="154"/>
                    <a:pt x="302" y="163"/>
                  </a:cubicBezTo>
                  <a:cubicBezTo>
                    <a:pt x="306" y="167"/>
                    <a:pt x="305" y="173"/>
                    <a:pt x="301" y="178"/>
                  </a:cubicBezTo>
                  <a:cubicBezTo>
                    <a:pt x="296" y="185"/>
                    <a:pt x="290" y="192"/>
                    <a:pt x="284" y="199"/>
                  </a:cubicBezTo>
                  <a:cubicBezTo>
                    <a:pt x="284" y="200"/>
                    <a:pt x="283" y="202"/>
                    <a:pt x="284" y="203"/>
                  </a:cubicBezTo>
                  <a:cubicBezTo>
                    <a:pt x="289" y="213"/>
                    <a:pt x="294" y="223"/>
                    <a:pt x="297" y="234"/>
                  </a:cubicBezTo>
                  <a:cubicBezTo>
                    <a:pt x="297" y="235"/>
                    <a:pt x="298" y="236"/>
                    <a:pt x="300" y="236"/>
                  </a:cubicBezTo>
                  <a:cubicBezTo>
                    <a:pt x="309" y="237"/>
                    <a:pt x="318" y="238"/>
                    <a:pt x="326" y="239"/>
                  </a:cubicBezTo>
                  <a:cubicBezTo>
                    <a:pt x="333" y="240"/>
                    <a:pt x="338" y="244"/>
                    <a:pt x="338" y="250"/>
                  </a:cubicBezTo>
                  <a:cubicBezTo>
                    <a:pt x="338" y="262"/>
                    <a:pt x="338" y="275"/>
                    <a:pt x="338" y="288"/>
                  </a:cubicBezTo>
                  <a:cubicBezTo>
                    <a:pt x="338" y="294"/>
                    <a:pt x="333" y="298"/>
                    <a:pt x="326" y="299"/>
                  </a:cubicBezTo>
                  <a:cubicBezTo>
                    <a:pt x="318" y="299"/>
                    <a:pt x="309" y="301"/>
                    <a:pt x="300" y="302"/>
                  </a:cubicBezTo>
                  <a:cubicBezTo>
                    <a:pt x="298" y="302"/>
                    <a:pt x="297" y="303"/>
                    <a:pt x="297" y="304"/>
                  </a:cubicBezTo>
                  <a:cubicBezTo>
                    <a:pt x="294" y="315"/>
                    <a:pt x="289" y="325"/>
                    <a:pt x="284" y="335"/>
                  </a:cubicBezTo>
                  <a:cubicBezTo>
                    <a:pt x="283" y="336"/>
                    <a:pt x="284" y="337"/>
                    <a:pt x="284" y="338"/>
                  </a:cubicBezTo>
                  <a:cubicBezTo>
                    <a:pt x="290" y="345"/>
                    <a:pt x="296" y="352"/>
                    <a:pt x="301" y="359"/>
                  </a:cubicBezTo>
                  <a:cubicBezTo>
                    <a:pt x="305" y="364"/>
                    <a:pt x="306" y="371"/>
                    <a:pt x="302" y="375"/>
                  </a:cubicBezTo>
                  <a:cubicBezTo>
                    <a:pt x="293" y="384"/>
                    <a:pt x="284" y="393"/>
                    <a:pt x="274" y="402"/>
                  </a:cubicBezTo>
                  <a:cubicBezTo>
                    <a:pt x="270" y="406"/>
                    <a:pt x="264" y="405"/>
                    <a:pt x="259" y="402"/>
                  </a:cubicBezTo>
                  <a:cubicBezTo>
                    <a:pt x="252" y="396"/>
                    <a:pt x="245" y="390"/>
                    <a:pt x="238" y="385"/>
                  </a:cubicBezTo>
                  <a:cubicBezTo>
                    <a:pt x="237" y="384"/>
                    <a:pt x="236" y="384"/>
                    <a:pt x="234" y="384"/>
                  </a:cubicBezTo>
                  <a:cubicBezTo>
                    <a:pt x="225" y="390"/>
                    <a:pt x="215" y="394"/>
                    <a:pt x="204" y="397"/>
                  </a:cubicBezTo>
                  <a:cubicBezTo>
                    <a:pt x="203" y="397"/>
                    <a:pt x="201" y="399"/>
                    <a:pt x="201" y="400"/>
                  </a:cubicBezTo>
                  <a:cubicBezTo>
                    <a:pt x="200" y="409"/>
                    <a:pt x="199" y="418"/>
                    <a:pt x="198" y="427"/>
                  </a:cubicBezTo>
                  <a:cubicBezTo>
                    <a:pt x="198" y="433"/>
                    <a:pt x="194" y="438"/>
                    <a:pt x="188" y="438"/>
                  </a:cubicBezTo>
                  <a:cubicBezTo>
                    <a:pt x="175" y="438"/>
                    <a:pt x="162" y="438"/>
                    <a:pt x="149" y="438"/>
                  </a:cubicBezTo>
                  <a:cubicBezTo>
                    <a:pt x="144" y="438"/>
                    <a:pt x="140" y="433"/>
                    <a:pt x="139" y="427"/>
                  </a:cubicBezTo>
                  <a:cubicBezTo>
                    <a:pt x="138" y="418"/>
                    <a:pt x="137" y="409"/>
                    <a:pt x="136" y="400"/>
                  </a:cubicBezTo>
                  <a:cubicBezTo>
                    <a:pt x="136" y="399"/>
                    <a:pt x="135" y="397"/>
                    <a:pt x="133" y="397"/>
                  </a:cubicBezTo>
                  <a:cubicBezTo>
                    <a:pt x="123" y="394"/>
                    <a:pt x="112" y="390"/>
                    <a:pt x="103" y="384"/>
                  </a:cubicBezTo>
                  <a:cubicBezTo>
                    <a:pt x="102" y="384"/>
                    <a:pt x="100" y="384"/>
                    <a:pt x="99" y="385"/>
                  </a:cubicBezTo>
                  <a:cubicBezTo>
                    <a:pt x="92" y="390"/>
                    <a:pt x="85" y="396"/>
                    <a:pt x="78" y="402"/>
                  </a:cubicBezTo>
                  <a:cubicBezTo>
                    <a:pt x="73" y="405"/>
                    <a:pt x="67" y="406"/>
                    <a:pt x="63" y="402"/>
                  </a:cubicBezTo>
                  <a:cubicBezTo>
                    <a:pt x="54" y="393"/>
                    <a:pt x="45" y="384"/>
                    <a:pt x="36" y="375"/>
                  </a:cubicBezTo>
                  <a:cubicBezTo>
                    <a:pt x="31" y="371"/>
                    <a:pt x="32" y="364"/>
                    <a:pt x="36" y="359"/>
                  </a:cubicBezTo>
                  <a:cubicBezTo>
                    <a:pt x="42" y="352"/>
                    <a:pt x="47" y="345"/>
                    <a:pt x="53" y="338"/>
                  </a:cubicBezTo>
                  <a:cubicBezTo>
                    <a:pt x="54" y="337"/>
                    <a:pt x="54" y="336"/>
                    <a:pt x="53" y="335"/>
                  </a:cubicBezTo>
                  <a:cubicBezTo>
                    <a:pt x="48" y="325"/>
                    <a:pt x="44" y="315"/>
                    <a:pt x="40" y="304"/>
                  </a:cubicBezTo>
                  <a:cubicBezTo>
                    <a:pt x="40" y="303"/>
                    <a:pt x="39" y="302"/>
                    <a:pt x="38" y="302"/>
                  </a:cubicBezTo>
                  <a:cubicBezTo>
                    <a:pt x="29" y="301"/>
                    <a:pt x="20" y="299"/>
                    <a:pt x="11" y="299"/>
                  </a:cubicBezTo>
                  <a:cubicBezTo>
                    <a:pt x="5" y="298"/>
                    <a:pt x="0" y="294"/>
                    <a:pt x="0" y="288"/>
                  </a:cubicBezTo>
                  <a:cubicBezTo>
                    <a:pt x="0" y="275"/>
                    <a:pt x="0" y="262"/>
                    <a:pt x="0" y="250"/>
                  </a:cubicBezTo>
                  <a:cubicBezTo>
                    <a:pt x="0" y="244"/>
                    <a:pt x="5" y="240"/>
                    <a:pt x="11" y="239"/>
                  </a:cubicBezTo>
                  <a:cubicBezTo>
                    <a:pt x="20" y="238"/>
                    <a:pt x="29" y="237"/>
                    <a:pt x="38" y="236"/>
                  </a:cubicBezTo>
                  <a:cubicBezTo>
                    <a:pt x="39" y="236"/>
                    <a:pt x="40" y="235"/>
                    <a:pt x="40" y="234"/>
                  </a:cubicBezTo>
                  <a:cubicBezTo>
                    <a:pt x="44" y="223"/>
                    <a:pt x="48" y="213"/>
                    <a:pt x="53" y="203"/>
                  </a:cubicBezTo>
                  <a:cubicBezTo>
                    <a:pt x="54" y="202"/>
                    <a:pt x="54" y="200"/>
                    <a:pt x="53" y="199"/>
                  </a:cubicBezTo>
                  <a:cubicBezTo>
                    <a:pt x="47" y="192"/>
                    <a:pt x="42" y="185"/>
                    <a:pt x="36" y="178"/>
                  </a:cubicBezTo>
                  <a:cubicBezTo>
                    <a:pt x="32" y="173"/>
                    <a:pt x="31" y="167"/>
                    <a:pt x="36" y="163"/>
                  </a:cubicBezTo>
                  <a:cubicBezTo>
                    <a:pt x="45" y="154"/>
                    <a:pt x="54" y="145"/>
                    <a:pt x="63" y="136"/>
                  </a:cubicBezTo>
                  <a:cubicBezTo>
                    <a:pt x="67" y="132"/>
                    <a:pt x="73" y="133"/>
                    <a:pt x="78" y="136"/>
                  </a:cubicBezTo>
                  <a:cubicBezTo>
                    <a:pt x="85" y="142"/>
                    <a:pt x="92" y="147"/>
                    <a:pt x="99" y="153"/>
                  </a:cubicBezTo>
                  <a:cubicBezTo>
                    <a:pt x="100" y="154"/>
                    <a:pt x="102" y="154"/>
                    <a:pt x="103" y="153"/>
                  </a:cubicBezTo>
                  <a:cubicBezTo>
                    <a:pt x="112" y="148"/>
                    <a:pt x="123" y="144"/>
                    <a:pt x="133" y="141"/>
                  </a:cubicBezTo>
                  <a:cubicBezTo>
                    <a:pt x="135" y="140"/>
                    <a:pt x="136" y="139"/>
                    <a:pt x="136" y="138"/>
                  </a:cubicBezTo>
                  <a:cubicBezTo>
                    <a:pt x="137" y="129"/>
                    <a:pt x="138" y="120"/>
                    <a:pt x="139" y="111"/>
                  </a:cubicBezTo>
                  <a:cubicBezTo>
                    <a:pt x="140" y="105"/>
                    <a:pt x="144" y="100"/>
                    <a:pt x="149" y="100"/>
                  </a:cubicBezTo>
                  <a:cubicBezTo>
                    <a:pt x="162" y="100"/>
                    <a:pt x="175" y="100"/>
                    <a:pt x="188" y="100"/>
                  </a:cubicBezTo>
                  <a:cubicBezTo>
                    <a:pt x="194" y="100"/>
                    <a:pt x="198" y="105"/>
                    <a:pt x="198" y="111"/>
                  </a:cubicBezTo>
                  <a:cubicBezTo>
                    <a:pt x="199" y="120"/>
                    <a:pt x="200" y="129"/>
                    <a:pt x="201" y="138"/>
                  </a:cubicBezTo>
                  <a:cubicBezTo>
                    <a:pt x="201" y="139"/>
                    <a:pt x="203" y="140"/>
                    <a:pt x="204" y="141"/>
                  </a:cubicBezTo>
                  <a:close/>
                  <a:moveTo>
                    <a:pt x="169" y="211"/>
                  </a:moveTo>
                  <a:cubicBezTo>
                    <a:pt x="201" y="211"/>
                    <a:pt x="227" y="237"/>
                    <a:pt x="227" y="268"/>
                  </a:cubicBezTo>
                  <a:cubicBezTo>
                    <a:pt x="227" y="300"/>
                    <a:pt x="201" y="325"/>
                    <a:pt x="169" y="325"/>
                  </a:cubicBezTo>
                  <a:cubicBezTo>
                    <a:pt x="137" y="325"/>
                    <a:pt x="111" y="300"/>
                    <a:pt x="111" y="268"/>
                  </a:cubicBezTo>
                  <a:cubicBezTo>
                    <a:pt x="111" y="237"/>
                    <a:pt x="137" y="211"/>
                    <a:pt x="169" y="211"/>
                  </a:cubicBezTo>
                  <a:close/>
                  <a:moveTo>
                    <a:pt x="507" y="277"/>
                  </a:moveTo>
                  <a:cubicBezTo>
                    <a:pt x="520" y="277"/>
                    <a:pt x="531" y="287"/>
                    <a:pt x="531" y="300"/>
                  </a:cubicBezTo>
                  <a:cubicBezTo>
                    <a:pt x="531" y="314"/>
                    <a:pt x="520" y="324"/>
                    <a:pt x="507" y="324"/>
                  </a:cubicBezTo>
                  <a:cubicBezTo>
                    <a:pt x="493" y="324"/>
                    <a:pt x="483" y="314"/>
                    <a:pt x="483" y="300"/>
                  </a:cubicBezTo>
                  <a:cubicBezTo>
                    <a:pt x="483" y="287"/>
                    <a:pt x="493" y="277"/>
                    <a:pt x="507" y="277"/>
                  </a:cubicBezTo>
                  <a:close/>
                  <a:moveTo>
                    <a:pt x="409" y="84"/>
                  </a:moveTo>
                  <a:cubicBezTo>
                    <a:pt x="429" y="84"/>
                    <a:pt x="446" y="100"/>
                    <a:pt x="446" y="120"/>
                  </a:cubicBezTo>
                  <a:cubicBezTo>
                    <a:pt x="446" y="140"/>
                    <a:pt x="429" y="157"/>
                    <a:pt x="409" y="157"/>
                  </a:cubicBezTo>
                  <a:cubicBezTo>
                    <a:pt x="388" y="157"/>
                    <a:pt x="372" y="140"/>
                    <a:pt x="372" y="120"/>
                  </a:cubicBezTo>
                  <a:cubicBezTo>
                    <a:pt x="372" y="100"/>
                    <a:pt x="388" y="84"/>
                    <a:pt x="409" y="84"/>
                  </a:cubicBezTo>
                  <a:close/>
                  <a:moveTo>
                    <a:pt x="435" y="29"/>
                  </a:moveTo>
                  <a:cubicBezTo>
                    <a:pt x="442" y="31"/>
                    <a:pt x="450" y="34"/>
                    <a:pt x="456" y="38"/>
                  </a:cubicBezTo>
                  <a:cubicBezTo>
                    <a:pt x="457" y="38"/>
                    <a:pt x="458" y="38"/>
                    <a:pt x="459" y="37"/>
                  </a:cubicBezTo>
                  <a:cubicBezTo>
                    <a:pt x="464" y="33"/>
                    <a:pt x="469" y="29"/>
                    <a:pt x="474" y="25"/>
                  </a:cubicBezTo>
                  <a:cubicBezTo>
                    <a:pt x="478" y="23"/>
                    <a:pt x="482" y="22"/>
                    <a:pt x="485" y="25"/>
                  </a:cubicBezTo>
                  <a:cubicBezTo>
                    <a:pt x="492" y="31"/>
                    <a:pt x="498" y="38"/>
                    <a:pt x="505" y="44"/>
                  </a:cubicBezTo>
                  <a:cubicBezTo>
                    <a:pt x="507" y="47"/>
                    <a:pt x="507" y="52"/>
                    <a:pt x="504" y="55"/>
                  </a:cubicBezTo>
                  <a:cubicBezTo>
                    <a:pt x="500" y="60"/>
                    <a:pt x="496" y="65"/>
                    <a:pt x="492" y="70"/>
                  </a:cubicBezTo>
                  <a:cubicBezTo>
                    <a:pt x="492" y="71"/>
                    <a:pt x="492" y="72"/>
                    <a:pt x="492" y="73"/>
                  </a:cubicBezTo>
                  <a:cubicBezTo>
                    <a:pt x="496" y="80"/>
                    <a:pt x="499" y="87"/>
                    <a:pt x="501" y="95"/>
                  </a:cubicBezTo>
                  <a:cubicBezTo>
                    <a:pt x="501" y="96"/>
                    <a:pt x="502" y="96"/>
                    <a:pt x="503" y="96"/>
                  </a:cubicBezTo>
                  <a:cubicBezTo>
                    <a:pt x="509" y="97"/>
                    <a:pt x="516" y="98"/>
                    <a:pt x="522" y="99"/>
                  </a:cubicBezTo>
                  <a:cubicBezTo>
                    <a:pt x="526" y="99"/>
                    <a:pt x="530" y="102"/>
                    <a:pt x="530" y="106"/>
                  </a:cubicBezTo>
                  <a:cubicBezTo>
                    <a:pt x="530" y="115"/>
                    <a:pt x="530" y="124"/>
                    <a:pt x="530" y="134"/>
                  </a:cubicBezTo>
                  <a:cubicBezTo>
                    <a:pt x="530" y="138"/>
                    <a:pt x="526" y="140"/>
                    <a:pt x="522" y="141"/>
                  </a:cubicBezTo>
                  <a:cubicBezTo>
                    <a:pt x="516" y="142"/>
                    <a:pt x="509" y="142"/>
                    <a:pt x="503" y="143"/>
                  </a:cubicBezTo>
                  <a:cubicBezTo>
                    <a:pt x="502" y="143"/>
                    <a:pt x="501" y="144"/>
                    <a:pt x="501" y="145"/>
                  </a:cubicBezTo>
                  <a:cubicBezTo>
                    <a:pt x="499" y="153"/>
                    <a:pt x="496" y="160"/>
                    <a:pt x="492" y="167"/>
                  </a:cubicBezTo>
                  <a:cubicBezTo>
                    <a:pt x="492" y="168"/>
                    <a:pt x="492" y="169"/>
                    <a:pt x="492" y="170"/>
                  </a:cubicBezTo>
                  <a:cubicBezTo>
                    <a:pt x="496" y="174"/>
                    <a:pt x="500" y="179"/>
                    <a:pt x="504" y="184"/>
                  </a:cubicBezTo>
                  <a:cubicBezTo>
                    <a:pt x="507" y="188"/>
                    <a:pt x="507" y="192"/>
                    <a:pt x="505" y="195"/>
                  </a:cubicBezTo>
                  <a:cubicBezTo>
                    <a:pt x="498" y="202"/>
                    <a:pt x="492" y="208"/>
                    <a:pt x="485" y="215"/>
                  </a:cubicBezTo>
                  <a:cubicBezTo>
                    <a:pt x="482" y="217"/>
                    <a:pt x="478" y="217"/>
                    <a:pt x="474" y="214"/>
                  </a:cubicBezTo>
                  <a:cubicBezTo>
                    <a:pt x="469" y="210"/>
                    <a:pt x="464" y="206"/>
                    <a:pt x="459" y="202"/>
                  </a:cubicBezTo>
                  <a:cubicBezTo>
                    <a:pt x="458" y="202"/>
                    <a:pt x="457" y="202"/>
                    <a:pt x="456" y="202"/>
                  </a:cubicBezTo>
                  <a:cubicBezTo>
                    <a:pt x="450" y="206"/>
                    <a:pt x="442" y="209"/>
                    <a:pt x="435" y="211"/>
                  </a:cubicBezTo>
                  <a:cubicBezTo>
                    <a:pt x="434" y="211"/>
                    <a:pt x="433" y="212"/>
                    <a:pt x="433" y="213"/>
                  </a:cubicBezTo>
                  <a:cubicBezTo>
                    <a:pt x="432" y="220"/>
                    <a:pt x="432" y="226"/>
                    <a:pt x="431" y="232"/>
                  </a:cubicBezTo>
                  <a:cubicBezTo>
                    <a:pt x="430" y="237"/>
                    <a:pt x="428" y="240"/>
                    <a:pt x="423" y="240"/>
                  </a:cubicBezTo>
                  <a:cubicBezTo>
                    <a:pt x="414" y="240"/>
                    <a:pt x="405" y="240"/>
                    <a:pt x="396" y="240"/>
                  </a:cubicBezTo>
                  <a:cubicBezTo>
                    <a:pt x="392" y="240"/>
                    <a:pt x="389" y="237"/>
                    <a:pt x="388" y="232"/>
                  </a:cubicBezTo>
                  <a:cubicBezTo>
                    <a:pt x="388" y="226"/>
                    <a:pt x="387" y="220"/>
                    <a:pt x="386" y="213"/>
                  </a:cubicBezTo>
                  <a:cubicBezTo>
                    <a:pt x="386" y="212"/>
                    <a:pt x="386" y="211"/>
                    <a:pt x="384" y="211"/>
                  </a:cubicBezTo>
                  <a:cubicBezTo>
                    <a:pt x="377" y="209"/>
                    <a:pt x="370" y="206"/>
                    <a:pt x="363" y="202"/>
                  </a:cubicBezTo>
                  <a:cubicBezTo>
                    <a:pt x="362" y="202"/>
                    <a:pt x="361" y="202"/>
                    <a:pt x="360" y="202"/>
                  </a:cubicBezTo>
                  <a:cubicBezTo>
                    <a:pt x="355" y="206"/>
                    <a:pt x="350" y="210"/>
                    <a:pt x="345" y="214"/>
                  </a:cubicBezTo>
                  <a:cubicBezTo>
                    <a:pt x="342" y="217"/>
                    <a:pt x="337" y="217"/>
                    <a:pt x="334" y="215"/>
                  </a:cubicBezTo>
                  <a:cubicBezTo>
                    <a:pt x="328" y="208"/>
                    <a:pt x="321" y="202"/>
                    <a:pt x="315" y="195"/>
                  </a:cubicBezTo>
                  <a:cubicBezTo>
                    <a:pt x="312" y="192"/>
                    <a:pt x="312" y="188"/>
                    <a:pt x="315" y="184"/>
                  </a:cubicBezTo>
                  <a:cubicBezTo>
                    <a:pt x="319" y="179"/>
                    <a:pt x="323" y="174"/>
                    <a:pt x="327" y="170"/>
                  </a:cubicBezTo>
                  <a:cubicBezTo>
                    <a:pt x="328" y="169"/>
                    <a:pt x="328" y="168"/>
                    <a:pt x="327" y="167"/>
                  </a:cubicBezTo>
                  <a:cubicBezTo>
                    <a:pt x="324" y="160"/>
                    <a:pt x="321" y="153"/>
                    <a:pt x="318" y="145"/>
                  </a:cubicBezTo>
                  <a:cubicBezTo>
                    <a:pt x="318" y="144"/>
                    <a:pt x="317" y="143"/>
                    <a:pt x="316" y="143"/>
                  </a:cubicBezTo>
                  <a:cubicBezTo>
                    <a:pt x="310" y="142"/>
                    <a:pt x="303" y="142"/>
                    <a:pt x="297" y="141"/>
                  </a:cubicBezTo>
                  <a:cubicBezTo>
                    <a:pt x="293" y="140"/>
                    <a:pt x="289" y="138"/>
                    <a:pt x="289" y="134"/>
                  </a:cubicBezTo>
                  <a:cubicBezTo>
                    <a:pt x="289" y="124"/>
                    <a:pt x="289" y="115"/>
                    <a:pt x="289" y="106"/>
                  </a:cubicBezTo>
                  <a:cubicBezTo>
                    <a:pt x="289" y="102"/>
                    <a:pt x="293" y="99"/>
                    <a:pt x="297" y="99"/>
                  </a:cubicBezTo>
                  <a:cubicBezTo>
                    <a:pt x="303" y="98"/>
                    <a:pt x="310" y="97"/>
                    <a:pt x="316" y="96"/>
                  </a:cubicBezTo>
                  <a:cubicBezTo>
                    <a:pt x="317" y="96"/>
                    <a:pt x="318" y="96"/>
                    <a:pt x="318" y="95"/>
                  </a:cubicBezTo>
                  <a:cubicBezTo>
                    <a:pt x="321" y="87"/>
                    <a:pt x="324" y="80"/>
                    <a:pt x="327" y="73"/>
                  </a:cubicBezTo>
                  <a:cubicBezTo>
                    <a:pt x="328" y="72"/>
                    <a:pt x="328" y="71"/>
                    <a:pt x="327" y="70"/>
                  </a:cubicBezTo>
                  <a:cubicBezTo>
                    <a:pt x="323" y="65"/>
                    <a:pt x="319" y="60"/>
                    <a:pt x="315" y="55"/>
                  </a:cubicBezTo>
                  <a:cubicBezTo>
                    <a:pt x="312" y="52"/>
                    <a:pt x="312" y="47"/>
                    <a:pt x="315" y="44"/>
                  </a:cubicBezTo>
                  <a:cubicBezTo>
                    <a:pt x="321" y="38"/>
                    <a:pt x="328" y="31"/>
                    <a:pt x="334" y="25"/>
                  </a:cubicBezTo>
                  <a:cubicBezTo>
                    <a:pt x="337" y="22"/>
                    <a:pt x="342" y="23"/>
                    <a:pt x="345" y="25"/>
                  </a:cubicBezTo>
                  <a:cubicBezTo>
                    <a:pt x="350" y="29"/>
                    <a:pt x="355" y="33"/>
                    <a:pt x="360" y="37"/>
                  </a:cubicBezTo>
                  <a:cubicBezTo>
                    <a:pt x="361" y="38"/>
                    <a:pt x="362" y="38"/>
                    <a:pt x="363" y="38"/>
                  </a:cubicBezTo>
                  <a:cubicBezTo>
                    <a:pt x="370" y="34"/>
                    <a:pt x="377" y="31"/>
                    <a:pt x="384" y="29"/>
                  </a:cubicBezTo>
                  <a:cubicBezTo>
                    <a:pt x="386" y="28"/>
                    <a:pt x="386" y="27"/>
                    <a:pt x="386" y="26"/>
                  </a:cubicBezTo>
                  <a:cubicBezTo>
                    <a:pt x="387" y="20"/>
                    <a:pt x="388" y="14"/>
                    <a:pt x="388" y="7"/>
                  </a:cubicBezTo>
                  <a:cubicBezTo>
                    <a:pt x="389" y="3"/>
                    <a:pt x="392" y="0"/>
                    <a:pt x="396" y="0"/>
                  </a:cubicBezTo>
                  <a:cubicBezTo>
                    <a:pt x="405" y="0"/>
                    <a:pt x="414" y="0"/>
                    <a:pt x="423" y="0"/>
                  </a:cubicBezTo>
                  <a:cubicBezTo>
                    <a:pt x="428" y="0"/>
                    <a:pt x="430" y="3"/>
                    <a:pt x="431" y="7"/>
                  </a:cubicBezTo>
                  <a:cubicBezTo>
                    <a:pt x="432" y="14"/>
                    <a:pt x="432" y="20"/>
                    <a:pt x="433" y="26"/>
                  </a:cubicBezTo>
                  <a:cubicBezTo>
                    <a:pt x="433" y="27"/>
                    <a:pt x="434" y="28"/>
                    <a:pt x="435" y="29"/>
                  </a:cubicBezTo>
                  <a:close/>
                  <a:moveTo>
                    <a:pt x="410" y="62"/>
                  </a:moveTo>
                  <a:cubicBezTo>
                    <a:pt x="442" y="62"/>
                    <a:pt x="468" y="88"/>
                    <a:pt x="468" y="120"/>
                  </a:cubicBezTo>
                  <a:cubicBezTo>
                    <a:pt x="468" y="152"/>
                    <a:pt x="442" y="178"/>
                    <a:pt x="410" y="178"/>
                  </a:cubicBezTo>
                  <a:cubicBezTo>
                    <a:pt x="377" y="178"/>
                    <a:pt x="351" y="152"/>
                    <a:pt x="351" y="120"/>
                  </a:cubicBezTo>
                  <a:cubicBezTo>
                    <a:pt x="351" y="88"/>
                    <a:pt x="377" y="62"/>
                    <a:pt x="410" y="62"/>
                  </a:cubicBezTo>
                  <a:close/>
                  <a:moveTo>
                    <a:pt x="536" y="237"/>
                  </a:moveTo>
                  <a:cubicBezTo>
                    <a:pt x="542" y="239"/>
                    <a:pt x="546" y="242"/>
                    <a:pt x="551" y="246"/>
                  </a:cubicBezTo>
                  <a:cubicBezTo>
                    <a:pt x="551" y="246"/>
                    <a:pt x="552" y="246"/>
                    <a:pt x="553" y="246"/>
                  </a:cubicBezTo>
                  <a:cubicBezTo>
                    <a:pt x="557" y="244"/>
                    <a:pt x="561" y="241"/>
                    <a:pt x="565" y="239"/>
                  </a:cubicBezTo>
                  <a:cubicBezTo>
                    <a:pt x="568" y="237"/>
                    <a:pt x="572" y="238"/>
                    <a:pt x="573" y="240"/>
                  </a:cubicBezTo>
                  <a:cubicBezTo>
                    <a:pt x="577" y="246"/>
                    <a:pt x="581" y="251"/>
                    <a:pt x="585" y="257"/>
                  </a:cubicBezTo>
                  <a:cubicBezTo>
                    <a:pt x="587" y="259"/>
                    <a:pt x="586" y="262"/>
                    <a:pt x="583" y="265"/>
                  </a:cubicBezTo>
                  <a:cubicBezTo>
                    <a:pt x="580" y="268"/>
                    <a:pt x="577" y="271"/>
                    <a:pt x="573" y="274"/>
                  </a:cubicBezTo>
                  <a:cubicBezTo>
                    <a:pt x="572" y="274"/>
                    <a:pt x="572" y="275"/>
                    <a:pt x="573" y="276"/>
                  </a:cubicBezTo>
                  <a:cubicBezTo>
                    <a:pt x="574" y="281"/>
                    <a:pt x="576" y="287"/>
                    <a:pt x="576" y="293"/>
                  </a:cubicBezTo>
                  <a:cubicBezTo>
                    <a:pt x="577" y="294"/>
                    <a:pt x="577" y="294"/>
                    <a:pt x="578" y="294"/>
                  </a:cubicBezTo>
                  <a:cubicBezTo>
                    <a:pt x="582" y="296"/>
                    <a:pt x="587" y="297"/>
                    <a:pt x="591" y="298"/>
                  </a:cubicBezTo>
                  <a:cubicBezTo>
                    <a:pt x="594" y="299"/>
                    <a:pt x="597" y="302"/>
                    <a:pt x="596" y="305"/>
                  </a:cubicBezTo>
                  <a:cubicBezTo>
                    <a:pt x="595" y="311"/>
                    <a:pt x="594" y="318"/>
                    <a:pt x="593" y="324"/>
                  </a:cubicBezTo>
                  <a:cubicBezTo>
                    <a:pt x="592" y="328"/>
                    <a:pt x="589" y="329"/>
                    <a:pt x="586" y="329"/>
                  </a:cubicBezTo>
                  <a:cubicBezTo>
                    <a:pt x="581" y="329"/>
                    <a:pt x="577" y="328"/>
                    <a:pt x="572" y="328"/>
                  </a:cubicBezTo>
                  <a:cubicBezTo>
                    <a:pt x="571" y="328"/>
                    <a:pt x="571" y="328"/>
                    <a:pt x="570" y="329"/>
                  </a:cubicBezTo>
                  <a:cubicBezTo>
                    <a:pt x="568" y="335"/>
                    <a:pt x="565" y="339"/>
                    <a:pt x="561" y="344"/>
                  </a:cubicBezTo>
                  <a:cubicBezTo>
                    <a:pt x="561" y="345"/>
                    <a:pt x="561" y="345"/>
                    <a:pt x="561" y="346"/>
                  </a:cubicBezTo>
                  <a:cubicBezTo>
                    <a:pt x="563" y="350"/>
                    <a:pt x="565" y="354"/>
                    <a:pt x="568" y="358"/>
                  </a:cubicBezTo>
                  <a:cubicBezTo>
                    <a:pt x="569" y="361"/>
                    <a:pt x="569" y="365"/>
                    <a:pt x="567" y="366"/>
                  </a:cubicBezTo>
                  <a:cubicBezTo>
                    <a:pt x="561" y="370"/>
                    <a:pt x="556" y="374"/>
                    <a:pt x="550" y="378"/>
                  </a:cubicBezTo>
                  <a:cubicBezTo>
                    <a:pt x="548" y="380"/>
                    <a:pt x="545" y="379"/>
                    <a:pt x="542" y="377"/>
                  </a:cubicBezTo>
                  <a:cubicBezTo>
                    <a:pt x="539" y="373"/>
                    <a:pt x="536" y="369"/>
                    <a:pt x="533" y="366"/>
                  </a:cubicBezTo>
                  <a:cubicBezTo>
                    <a:pt x="532" y="365"/>
                    <a:pt x="532" y="365"/>
                    <a:pt x="531" y="365"/>
                  </a:cubicBezTo>
                  <a:cubicBezTo>
                    <a:pt x="526" y="367"/>
                    <a:pt x="520" y="369"/>
                    <a:pt x="514" y="369"/>
                  </a:cubicBezTo>
                  <a:cubicBezTo>
                    <a:pt x="513" y="369"/>
                    <a:pt x="513" y="370"/>
                    <a:pt x="513" y="371"/>
                  </a:cubicBezTo>
                  <a:cubicBezTo>
                    <a:pt x="511" y="375"/>
                    <a:pt x="510" y="380"/>
                    <a:pt x="509" y="384"/>
                  </a:cubicBezTo>
                  <a:cubicBezTo>
                    <a:pt x="508" y="388"/>
                    <a:pt x="505" y="390"/>
                    <a:pt x="502" y="389"/>
                  </a:cubicBezTo>
                  <a:cubicBezTo>
                    <a:pt x="496" y="388"/>
                    <a:pt x="489" y="387"/>
                    <a:pt x="482" y="386"/>
                  </a:cubicBezTo>
                  <a:cubicBezTo>
                    <a:pt x="479" y="385"/>
                    <a:pt x="478" y="382"/>
                    <a:pt x="478" y="379"/>
                  </a:cubicBezTo>
                  <a:cubicBezTo>
                    <a:pt x="478" y="374"/>
                    <a:pt x="478" y="370"/>
                    <a:pt x="479" y="365"/>
                  </a:cubicBezTo>
                  <a:cubicBezTo>
                    <a:pt x="479" y="364"/>
                    <a:pt x="478" y="364"/>
                    <a:pt x="478" y="363"/>
                  </a:cubicBezTo>
                  <a:cubicBezTo>
                    <a:pt x="472" y="361"/>
                    <a:pt x="467" y="358"/>
                    <a:pt x="463" y="354"/>
                  </a:cubicBezTo>
                  <a:cubicBezTo>
                    <a:pt x="462" y="354"/>
                    <a:pt x="462" y="354"/>
                    <a:pt x="461" y="354"/>
                  </a:cubicBezTo>
                  <a:cubicBezTo>
                    <a:pt x="457" y="356"/>
                    <a:pt x="453" y="358"/>
                    <a:pt x="448" y="361"/>
                  </a:cubicBezTo>
                  <a:cubicBezTo>
                    <a:pt x="446" y="362"/>
                    <a:pt x="442" y="362"/>
                    <a:pt x="441" y="360"/>
                  </a:cubicBezTo>
                  <a:cubicBezTo>
                    <a:pt x="437" y="354"/>
                    <a:pt x="433" y="349"/>
                    <a:pt x="429" y="343"/>
                  </a:cubicBezTo>
                  <a:cubicBezTo>
                    <a:pt x="427" y="341"/>
                    <a:pt x="428" y="338"/>
                    <a:pt x="430" y="336"/>
                  </a:cubicBezTo>
                  <a:cubicBezTo>
                    <a:pt x="434" y="332"/>
                    <a:pt x="437" y="329"/>
                    <a:pt x="441" y="326"/>
                  </a:cubicBezTo>
                  <a:cubicBezTo>
                    <a:pt x="442" y="325"/>
                    <a:pt x="442" y="325"/>
                    <a:pt x="441" y="324"/>
                  </a:cubicBezTo>
                  <a:cubicBezTo>
                    <a:pt x="439" y="319"/>
                    <a:pt x="438" y="313"/>
                    <a:pt x="438" y="307"/>
                  </a:cubicBezTo>
                  <a:cubicBezTo>
                    <a:pt x="437" y="306"/>
                    <a:pt x="437" y="306"/>
                    <a:pt x="436" y="306"/>
                  </a:cubicBezTo>
                  <a:cubicBezTo>
                    <a:pt x="432" y="304"/>
                    <a:pt x="427" y="303"/>
                    <a:pt x="423" y="302"/>
                  </a:cubicBezTo>
                  <a:cubicBezTo>
                    <a:pt x="419" y="301"/>
                    <a:pt x="417" y="298"/>
                    <a:pt x="418" y="295"/>
                  </a:cubicBezTo>
                  <a:cubicBezTo>
                    <a:pt x="419" y="289"/>
                    <a:pt x="420" y="282"/>
                    <a:pt x="421" y="275"/>
                  </a:cubicBezTo>
                  <a:cubicBezTo>
                    <a:pt x="421" y="272"/>
                    <a:pt x="424" y="271"/>
                    <a:pt x="428" y="271"/>
                  </a:cubicBezTo>
                  <a:cubicBezTo>
                    <a:pt x="432" y="271"/>
                    <a:pt x="437" y="271"/>
                    <a:pt x="442" y="272"/>
                  </a:cubicBezTo>
                  <a:cubicBezTo>
                    <a:pt x="443" y="272"/>
                    <a:pt x="443" y="271"/>
                    <a:pt x="443" y="271"/>
                  </a:cubicBezTo>
                  <a:cubicBezTo>
                    <a:pt x="446" y="265"/>
                    <a:pt x="449" y="260"/>
                    <a:pt x="453" y="256"/>
                  </a:cubicBezTo>
                  <a:cubicBezTo>
                    <a:pt x="453" y="255"/>
                    <a:pt x="453" y="255"/>
                    <a:pt x="453" y="254"/>
                  </a:cubicBezTo>
                  <a:cubicBezTo>
                    <a:pt x="451" y="250"/>
                    <a:pt x="448" y="246"/>
                    <a:pt x="446" y="242"/>
                  </a:cubicBezTo>
                  <a:cubicBezTo>
                    <a:pt x="444" y="239"/>
                    <a:pt x="445" y="235"/>
                    <a:pt x="447" y="234"/>
                  </a:cubicBezTo>
                  <a:cubicBezTo>
                    <a:pt x="453" y="230"/>
                    <a:pt x="458" y="226"/>
                    <a:pt x="464" y="222"/>
                  </a:cubicBezTo>
                  <a:cubicBezTo>
                    <a:pt x="466" y="220"/>
                    <a:pt x="469" y="221"/>
                    <a:pt x="471" y="223"/>
                  </a:cubicBezTo>
                  <a:cubicBezTo>
                    <a:pt x="475" y="227"/>
                    <a:pt x="478" y="230"/>
                    <a:pt x="481" y="234"/>
                  </a:cubicBezTo>
                  <a:cubicBezTo>
                    <a:pt x="481" y="235"/>
                    <a:pt x="482" y="235"/>
                    <a:pt x="483" y="234"/>
                  </a:cubicBezTo>
                  <a:cubicBezTo>
                    <a:pt x="488" y="232"/>
                    <a:pt x="494" y="231"/>
                    <a:pt x="500" y="231"/>
                  </a:cubicBezTo>
                  <a:cubicBezTo>
                    <a:pt x="501" y="230"/>
                    <a:pt x="501" y="230"/>
                    <a:pt x="501" y="229"/>
                  </a:cubicBezTo>
                  <a:cubicBezTo>
                    <a:pt x="503" y="225"/>
                    <a:pt x="504" y="220"/>
                    <a:pt x="505" y="216"/>
                  </a:cubicBezTo>
                  <a:cubicBezTo>
                    <a:pt x="506" y="213"/>
                    <a:pt x="509" y="210"/>
                    <a:pt x="512" y="211"/>
                  </a:cubicBezTo>
                  <a:cubicBezTo>
                    <a:pt x="518" y="212"/>
                    <a:pt x="525" y="213"/>
                    <a:pt x="532" y="214"/>
                  </a:cubicBezTo>
                  <a:cubicBezTo>
                    <a:pt x="535" y="214"/>
                    <a:pt x="536" y="217"/>
                    <a:pt x="536" y="221"/>
                  </a:cubicBezTo>
                  <a:cubicBezTo>
                    <a:pt x="536" y="225"/>
                    <a:pt x="536" y="230"/>
                    <a:pt x="535" y="235"/>
                  </a:cubicBezTo>
                  <a:cubicBezTo>
                    <a:pt x="535" y="236"/>
                    <a:pt x="536" y="236"/>
                    <a:pt x="536" y="237"/>
                  </a:cubicBezTo>
                  <a:close/>
                  <a:moveTo>
                    <a:pt x="514" y="258"/>
                  </a:moveTo>
                  <a:cubicBezTo>
                    <a:pt x="537" y="262"/>
                    <a:pt x="553" y="284"/>
                    <a:pt x="549" y="307"/>
                  </a:cubicBezTo>
                  <a:cubicBezTo>
                    <a:pt x="545" y="330"/>
                    <a:pt x="523" y="346"/>
                    <a:pt x="500" y="342"/>
                  </a:cubicBezTo>
                  <a:cubicBezTo>
                    <a:pt x="477" y="338"/>
                    <a:pt x="461" y="316"/>
                    <a:pt x="465" y="293"/>
                  </a:cubicBezTo>
                  <a:cubicBezTo>
                    <a:pt x="469" y="269"/>
                    <a:pt x="491" y="254"/>
                    <a:pt x="514" y="258"/>
                  </a:cubicBezTo>
                  <a:close/>
                  <a:moveTo>
                    <a:pt x="169" y="187"/>
                  </a:moveTo>
                  <a:cubicBezTo>
                    <a:pt x="214" y="187"/>
                    <a:pt x="250" y="224"/>
                    <a:pt x="250" y="269"/>
                  </a:cubicBezTo>
                  <a:cubicBezTo>
                    <a:pt x="250" y="314"/>
                    <a:pt x="214" y="351"/>
                    <a:pt x="169" y="351"/>
                  </a:cubicBezTo>
                  <a:cubicBezTo>
                    <a:pt x="124" y="351"/>
                    <a:pt x="87" y="314"/>
                    <a:pt x="87" y="269"/>
                  </a:cubicBezTo>
                  <a:cubicBezTo>
                    <a:pt x="87" y="224"/>
                    <a:pt x="124" y="187"/>
                    <a:pt x="169" y="18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16" grpId="0" bldLvl="0" animBg="1"/>
      <p:bldP spid="17" grpId="0" bldLvl="0" animBg="1"/>
      <p:bldP spid="19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椭圆 40"/>
          <p:cNvSpPr/>
          <p:nvPr/>
        </p:nvSpPr>
        <p:spPr>
          <a:xfrm>
            <a:off x="719302" y="909019"/>
            <a:ext cx="4268334" cy="4268334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18770" y="232410"/>
            <a:ext cx="43268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schedule()函数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 Linux进程调度概述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9455" y="1637030"/>
            <a:ext cx="9274810" cy="43383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Linux系统采用</a:t>
            </a: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抢占调度</a:t>
            </a: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方式。Linux2.6内核是抢占式的。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fontAlgn="auto">
              <a:lnSpc>
                <a:spcPct val="150000"/>
              </a:lnSpc>
            </a:pP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Linux的调度基于分时技术（time-sharing）。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对于优先级相同进程进程采用时间片轮转法。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根据进程的优先级对它们进行分类。进程的优先级是动态的。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fontAlgn="auto">
              <a:lnSpc>
                <a:spcPct val="150000"/>
              </a:lnSpc>
            </a:pP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在内核中的许多地方, 如果要将CPU分配给与当前活动进程不同的另一个进程, 都会直接调用主调度器函数schedule；从系统调用返回后, 内核也会检查当前进程是否设置了重调度标志TLF_NEDD_RESCHED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858125" y="267335"/>
            <a:ext cx="3740785" cy="3315970"/>
            <a:chOff x="1178" y="2182"/>
            <a:chExt cx="5891" cy="5222"/>
          </a:xfrm>
        </p:grpSpPr>
        <p:sp>
          <p:nvSpPr>
            <p:cNvPr id="24" name="椭圆 23"/>
            <p:cNvSpPr/>
            <p:nvPr/>
          </p:nvSpPr>
          <p:spPr>
            <a:xfrm>
              <a:off x="3416" y="3589"/>
              <a:ext cx="2271" cy="227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弧形 24"/>
            <p:cNvSpPr/>
            <p:nvPr/>
          </p:nvSpPr>
          <p:spPr>
            <a:xfrm>
              <a:off x="3088" y="3236"/>
              <a:ext cx="2946" cy="2991"/>
            </a:xfrm>
            <a:prstGeom prst="arc">
              <a:avLst>
                <a:gd name="adj1" fmla="val 16135557"/>
                <a:gd name="adj2" fmla="val 893857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3285" y="3458"/>
              <a:ext cx="2531" cy="2531"/>
            </a:xfrm>
            <a:prstGeom prst="ellipse">
              <a:avLst/>
            </a:prstGeom>
            <a:noFill/>
            <a:ln w="12700" cap="flat" cmpd="sng" algn="ctr">
              <a:solidFill>
                <a:srgbClr val="DDDEE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/>
            <p:cNvSpPr/>
            <p:nvPr/>
          </p:nvSpPr>
          <p:spPr>
            <a:xfrm>
              <a:off x="2616" y="2882"/>
              <a:ext cx="3756" cy="3793"/>
            </a:xfrm>
            <a:prstGeom prst="arc">
              <a:avLst>
                <a:gd name="adj1" fmla="val 5368489"/>
                <a:gd name="adj2" fmla="val 16261056"/>
              </a:avLst>
            </a:prstGeom>
            <a:noFill/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3095" y="6053"/>
              <a:ext cx="94" cy="103"/>
            </a:xfrm>
            <a:prstGeom prst="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3259" y="4825"/>
              <a:ext cx="102" cy="10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3239" y="3276"/>
              <a:ext cx="104" cy="104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4513" y="2865"/>
              <a:ext cx="40" cy="40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4513" y="3218"/>
              <a:ext cx="40" cy="40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3272" y="5471"/>
              <a:ext cx="40" cy="40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4488" y="6651"/>
              <a:ext cx="40" cy="40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1847" y="2182"/>
              <a:ext cx="5222" cy="5222"/>
            </a:xfrm>
            <a:prstGeom prst="ellipse">
              <a:avLst/>
            </a:prstGeom>
            <a:noFill/>
            <a:ln>
              <a:solidFill>
                <a:srgbClr val="C1C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940" y="3887"/>
              <a:ext cx="118" cy="118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>
              <a:off x="1722" y="2747"/>
              <a:ext cx="118" cy="118"/>
            </a:xfrm>
            <a:prstGeom prst="ellipse">
              <a:avLst/>
            </a:prstGeom>
            <a:solidFill>
              <a:srgbClr val="DDDEE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178" y="5511"/>
              <a:ext cx="72" cy="72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ythrough dir="ou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41" grpId="0" animBg="1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23875" y="1864995"/>
            <a:ext cx="1087501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 fontAlgn="auto">
              <a:lnSpc>
                <a:spcPct val="200000"/>
              </a:lnSpc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schedule——主调度器的函数。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indent="0" algn="just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确定当前就绪队列, 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indent="0" algn="just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并在保存一个指向当前(仍然)活动进程的task_struct指针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indent="0" algn="just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检查死锁, 关闭内核抢占后调用__schedule完成内核调度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indent="0" algn="just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恢复内核抢占, 然后检查当前进程是否设置了重调度标志TLF_NEDD_RESCHED, 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indent="0" algn="just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如果该进程被其他进程设置了TIF_NEED_RESCHED标志, 则函数重新执行进行调度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3672840" y="0"/>
            <a:ext cx="4267835" cy="1217930"/>
          </a:xfrm>
          <a:custGeom>
            <a:avLst/>
            <a:gdLst>
              <a:gd name="connsiteX0" fmla="*/ 0 w 8049833"/>
              <a:gd name="connsiteY0" fmla="*/ 0 h 2297465"/>
              <a:gd name="connsiteX1" fmla="*/ 8049833 w 8049833"/>
              <a:gd name="connsiteY1" fmla="*/ 0 h 2297465"/>
              <a:gd name="connsiteX2" fmla="*/ 8022989 w 8049833"/>
              <a:gd name="connsiteY2" fmla="*/ 46685 h 2297465"/>
              <a:gd name="connsiteX3" fmla="*/ 4024917 w 8049833"/>
              <a:gd name="connsiteY3" fmla="*/ 2297465 h 2297465"/>
              <a:gd name="connsiteX4" fmla="*/ 26843 w 8049833"/>
              <a:gd name="connsiteY4" fmla="*/ 46685 h 2297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833" h="2297465">
                <a:moveTo>
                  <a:pt x="0" y="0"/>
                </a:moveTo>
                <a:lnTo>
                  <a:pt x="8049833" y="0"/>
                </a:lnTo>
                <a:lnTo>
                  <a:pt x="8022989" y="46685"/>
                </a:lnTo>
                <a:cubicBezTo>
                  <a:pt x="7203077" y="1396080"/>
                  <a:pt x="5719261" y="2297465"/>
                  <a:pt x="4024917" y="2297465"/>
                </a:cubicBezTo>
                <a:cubicBezTo>
                  <a:pt x="2330571" y="2297465"/>
                  <a:pt x="846756" y="1396080"/>
                  <a:pt x="26843" y="46685"/>
                </a:cubicBezTo>
                <a:close/>
              </a:path>
            </a:pathLst>
          </a:custGeom>
          <a:solidFill>
            <a:srgbClr val="DDDEE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66" y="219268"/>
            <a:ext cx="3062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schedule()函数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——  </a:t>
            </a: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schedule主框架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弧形 16"/>
          <p:cNvSpPr/>
          <p:nvPr/>
        </p:nvSpPr>
        <p:spPr>
          <a:xfrm>
            <a:off x="4269740" y="-1508125"/>
            <a:ext cx="3074035" cy="2990850"/>
          </a:xfrm>
          <a:prstGeom prst="arc">
            <a:avLst>
              <a:gd name="adj1" fmla="val 196373"/>
              <a:gd name="adj2" fmla="val 10648502"/>
            </a:avLst>
          </a:prstGeom>
          <a:ln>
            <a:solidFill>
              <a:srgbClr val="C1C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弧形 15"/>
          <p:cNvSpPr/>
          <p:nvPr/>
        </p:nvSpPr>
        <p:spPr>
          <a:xfrm>
            <a:off x="4228465" y="-1310005"/>
            <a:ext cx="3146425" cy="2865120"/>
          </a:xfrm>
          <a:prstGeom prst="arc">
            <a:avLst>
              <a:gd name="adj1" fmla="val 4136794"/>
              <a:gd name="adj2" fmla="val 10282348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120640" y="1400810"/>
            <a:ext cx="154305" cy="154305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492240" y="1217930"/>
            <a:ext cx="106680" cy="106680"/>
          </a:xfrm>
          <a:prstGeom prst="ellipse">
            <a:avLst/>
          </a:prstGeom>
          <a:solidFill>
            <a:srgbClr val="DDDEE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6299835" y="1449705"/>
            <a:ext cx="56515" cy="56515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396740" y="772160"/>
            <a:ext cx="56515" cy="56515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866890" y="1030605"/>
            <a:ext cx="56515" cy="56515"/>
          </a:xfrm>
          <a:prstGeom prst="ellipse">
            <a:avLst/>
          </a:prstGeom>
          <a:solidFill>
            <a:srgbClr val="C1C1C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228465" y="377190"/>
            <a:ext cx="56515" cy="56515"/>
          </a:xfrm>
          <a:prstGeom prst="ellipse">
            <a:avLst/>
          </a:prstGeom>
          <a:solidFill>
            <a:srgbClr val="C1C1C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 flipH="1">
            <a:off x="10626090" y="1539875"/>
            <a:ext cx="918210" cy="650875"/>
            <a:chOff x="437" y="3435"/>
            <a:chExt cx="1446" cy="1025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748" y="3467"/>
              <a:ext cx="1135" cy="0"/>
            </a:xfrm>
            <a:prstGeom prst="line">
              <a:avLst/>
            </a:prstGeom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组合 27"/>
            <p:cNvGrpSpPr/>
            <p:nvPr/>
          </p:nvGrpSpPr>
          <p:grpSpPr>
            <a:xfrm rot="2040000">
              <a:off x="437" y="3554"/>
              <a:ext cx="615" cy="906"/>
              <a:chOff x="4611" y="1513"/>
              <a:chExt cx="615" cy="906"/>
            </a:xfrm>
          </p:grpSpPr>
          <p:cxnSp>
            <p:nvCxnSpPr>
              <p:cNvPr id="29" name="直接连接符 28"/>
              <p:cNvCxnSpPr/>
              <p:nvPr/>
            </p:nvCxnSpPr>
            <p:spPr>
              <a:xfrm>
                <a:off x="4611" y="1513"/>
                <a:ext cx="567" cy="844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椭圆 29"/>
              <p:cNvSpPr/>
              <p:nvPr/>
            </p:nvSpPr>
            <p:spPr>
              <a:xfrm>
                <a:off x="5154" y="2347"/>
                <a:ext cx="72" cy="72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31" name="椭圆 30"/>
            <p:cNvSpPr/>
            <p:nvPr/>
          </p:nvSpPr>
          <p:spPr>
            <a:xfrm>
              <a:off x="1811" y="3435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43775" y="1772285"/>
            <a:ext cx="3815080" cy="11506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6" grpId="0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318770" y="219075"/>
            <a:ext cx="56038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schedule()函数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调用函数__schedule()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95985" y="1784985"/>
            <a:ext cx="2740660" cy="2561590"/>
            <a:chOff x="10026" y="2416"/>
            <a:chExt cx="4316" cy="4034"/>
          </a:xfrm>
        </p:grpSpPr>
        <p:sp>
          <p:nvSpPr>
            <p:cNvPr id="5" name="矩形 4"/>
            <p:cNvSpPr/>
            <p:nvPr/>
          </p:nvSpPr>
          <p:spPr>
            <a:xfrm>
              <a:off x="10181" y="2416"/>
              <a:ext cx="4117" cy="3998"/>
            </a:xfrm>
            <a:prstGeom prst="rect">
              <a:avLst/>
            </a:prstGeom>
            <a:noFill/>
            <a:ln w="15875">
              <a:solidFill>
                <a:srgbClr val="DDDE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0026" y="3618"/>
              <a:ext cx="325" cy="325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4254" y="2901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777" y="6362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10624820" y="2397760"/>
            <a:ext cx="918210" cy="650875"/>
            <a:chOff x="437" y="3435"/>
            <a:chExt cx="1446" cy="1025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748" y="3467"/>
              <a:ext cx="1135" cy="0"/>
            </a:xfrm>
            <a:prstGeom prst="line">
              <a:avLst/>
            </a:prstGeom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6"/>
            <p:cNvGrpSpPr/>
            <p:nvPr/>
          </p:nvGrpSpPr>
          <p:grpSpPr>
            <a:xfrm rot="2040000">
              <a:off x="437" y="3554"/>
              <a:ext cx="615" cy="906"/>
              <a:chOff x="4611" y="1513"/>
              <a:chExt cx="615" cy="906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4611" y="1513"/>
                <a:ext cx="567" cy="844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椭圆 20"/>
              <p:cNvSpPr/>
              <p:nvPr/>
            </p:nvSpPr>
            <p:spPr>
              <a:xfrm>
                <a:off x="5154" y="2347"/>
                <a:ext cx="72" cy="72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22" name="椭圆 21"/>
            <p:cNvSpPr/>
            <p:nvPr/>
          </p:nvSpPr>
          <p:spPr>
            <a:xfrm>
              <a:off x="1811" y="3435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0225" y="2684145"/>
            <a:ext cx="9257665" cy="229489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439285" y="172466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创建⼀些局部变量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u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659765" y="2000250"/>
            <a:ext cx="11337925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algn="just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关闭内核抢占，初始化⼀些局部变量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algn="just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释放大内核锁 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algn="just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不允许抢占，得到当前的需要调度的cpu（多核cpu），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indent="0" algn="just">
              <a:lnSpc>
                <a:spcPct val="20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得到该cpu的就绪队列。 在2.6以后内核允许cpu抢占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algn="just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如果prev进程的状态是TASK_RUNNING，则直接跳到下⼀个代码片。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 rot="16200000">
            <a:off x="-526555" y="959556"/>
            <a:ext cx="2145806" cy="226694"/>
            <a:chOff x="10046195" y="558165"/>
            <a:chExt cx="2145806" cy="226694"/>
          </a:xfrm>
        </p:grpSpPr>
        <p:cxnSp>
          <p:nvCxnSpPr>
            <p:cNvPr id="24" name="直接连接符 23"/>
            <p:cNvCxnSpPr>
              <a:endCxn id="26" idx="6"/>
            </p:cNvCxnSpPr>
            <p:nvPr/>
          </p:nvCxnSpPr>
          <p:spPr>
            <a:xfrm flipH="1">
              <a:off x="10091914" y="581025"/>
              <a:ext cx="2100087" cy="0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>
              <a:off x="11468100" y="762000"/>
              <a:ext cx="723900" cy="0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椭圆 25"/>
            <p:cNvSpPr/>
            <p:nvPr/>
          </p:nvSpPr>
          <p:spPr>
            <a:xfrm>
              <a:off x="10046195" y="558165"/>
              <a:ext cx="45719" cy="4571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11445240" y="739140"/>
              <a:ext cx="45719" cy="4571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318770" y="219075"/>
            <a:ext cx="56038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schedule()函数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调用函数__schedule()  进程替换前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044815" y="-1110615"/>
            <a:ext cx="5208270" cy="4516120"/>
            <a:chOff x="12669" y="-1749"/>
            <a:chExt cx="8202" cy="7112"/>
          </a:xfrm>
        </p:grpSpPr>
        <p:sp>
          <p:nvSpPr>
            <p:cNvPr id="6" name="六边形 5"/>
            <p:cNvSpPr/>
            <p:nvPr/>
          </p:nvSpPr>
          <p:spPr>
            <a:xfrm rot="1080000">
              <a:off x="12669" y="-1749"/>
              <a:ext cx="8203" cy="7113"/>
            </a:xfrm>
            <a:prstGeom prst="hexagon">
              <a:avLst>
                <a:gd name="adj" fmla="val 28651"/>
                <a:gd name="vf" fmla="val 115470"/>
              </a:avLst>
            </a:prstGeom>
            <a:solidFill>
              <a:schemeClr val="tx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8" name="组合 7"/>
            <p:cNvGrpSpPr/>
            <p:nvPr/>
          </p:nvGrpSpPr>
          <p:grpSpPr>
            <a:xfrm rot="1140000" flipH="1">
              <a:off x="12812" y="3625"/>
              <a:ext cx="2351" cy="1434"/>
              <a:chOff x="14862" y="8409"/>
              <a:chExt cx="2351" cy="1434"/>
            </a:xfrm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14982" y="9745"/>
                <a:ext cx="1396" cy="0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 flipV="1">
                <a:off x="16378" y="8465"/>
                <a:ext cx="785" cy="1295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椭圆 6"/>
              <p:cNvSpPr/>
              <p:nvPr/>
            </p:nvSpPr>
            <p:spPr>
              <a:xfrm>
                <a:off x="14862" y="9663"/>
                <a:ext cx="180" cy="180"/>
              </a:xfrm>
              <a:prstGeom prst="ellipse">
                <a:avLst/>
              </a:pr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17141" y="8409"/>
                <a:ext cx="72" cy="72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725160" y="624840"/>
            <a:ext cx="2030095" cy="4794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选择next进程</a:t>
            </a:r>
            <a:endParaRPr lang="en-US" altLang="zh-CN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210560" y="2607945"/>
            <a:ext cx="2990215" cy="4794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完成进程的调度</a:t>
            </a:r>
            <a:endParaRPr lang="en-US" altLang="zh-CN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-1615440" y="2131695"/>
            <a:ext cx="4268470" cy="4268470"/>
            <a:chOff x="-306" y="-1687"/>
            <a:chExt cx="6722" cy="6722"/>
          </a:xfrm>
        </p:grpSpPr>
        <p:sp>
          <p:nvSpPr>
            <p:cNvPr id="24" name="椭圆 23"/>
            <p:cNvSpPr/>
            <p:nvPr/>
          </p:nvSpPr>
          <p:spPr>
            <a:xfrm flipH="1">
              <a:off x="1863" y="470"/>
              <a:ext cx="2271" cy="227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" name="弧形 24"/>
            <p:cNvSpPr/>
            <p:nvPr/>
          </p:nvSpPr>
          <p:spPr>
            <a:xfrm flipH="1">
              <a:off x="1515" y="117"/>
              <a:ext cx="2946" cy="2991"/>
            </a:xfrm>
            <a:prstGeom prst="arc">
              <a:avLst>
                <a:gd name="adj1" fmla="val 16135557"/>
                <a:gd name="adj2" fmla="val 893857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 flipH="1">
              <a:off x="1732" y="339"/>
              <a:ext cx="2531" cy="2531"/>
            </a:xfrm>
            <a:prstGeom prst="ellipse">
              <a:avLst/>
            </a:prstGeom>
            <a:noFill/>
            <a:ln w="12700" cap="flat" cmpd="sng" algn="ctr">
              <a:solidFill>
                <a:srgbClr val="DDDEE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弧形 22"/>
            <p:cNvSpPr/>
            <p:nvPr/>
          </p:nvSpPr>
          <p:spPr>
            <a:xfrm flipH="1">
              <a:off x="1177" y="-237"/>
              <a:ext cx="3756" cy="3793"/>
            </a:xfrm>
            <a:prstGeom prst="arc">
              <a:avLst>
                <a:gd name="adj1" fmla="val 5368489"/>
                <a:gd name="adj2" fmla="val 16261056"/>
              </a:avLst>
            </a:prstGeom>
            <a:noFill/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 flipH="1">
              <a:off x="4360" y="2934"/>
              <a:ext cx="94" cy="103"/>
            </a:xfrm>
            <a:prstGeom prst="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 flipH="1">
              <a:off x="4188" y="1706"/>
              <a:ext cx="102" cy="10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 flipH="1">
              <a:off x="4205" y="157"/>
              <a:ext cx="104" cy="104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 flipH="1">
              <a:off x="2996" y="-254"/>
              <a:ext cx="40" cy="40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 flipH="1">
              <a:off x="2996" y="99"/>
              <a:ext cx="40" cy="40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 flipH="1">
              <a:off x="4237" y="2352"/>
              <a:ext cx="40" cy="40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 flipH="1">
              <a:off x="3021" y="3532"/>
              <a:ext cx="40" cy="40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 flipH="1">
              <a:off x="480" y="-937"/>
              <a:ext cx="5222" cy="5222"/>
            </a:xfrm>
            <a:prstGeom prst="ellipse">
              <a:avLst/>
            </a:prstGeom>
            <a:noFill/>
            <a:ln>
              <a:solidFill>
                <a:srgbClr val="C1C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 flipH="1">
              <a:off x="-306" y="-1687"/>
              <a:ext cx="6722" cy="6722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 flipH="1">
              <a:off x="5491" y="768"/>
              <a:ext cx="118" cy="118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 flipH="1">
              <a:off x="5709" y="-372"/>
              <a:ext cx="118" cy="118"/>
            </a:xfrm>
            <a:prstGeom prst="ellipse">
              <a:avLst/>
            </a:prstGeom>
            <a:solidFill>
              <a:srgbClr val="DDDEE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 flipH="1">
              <a:off x="6299" y="2392"/>
              <a:ext cx="72" cy="72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18770" y="209550"/>
            <a:ext cx="545401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schedule()函数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—— 调用函数__schedule()  进程转换时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5160" y="1239520"/>
            <a:ext cx="5283200" cy="11296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0560" y="3224530"/>
            <a:ext cx="6579870" cy="34004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318770" y="219075"/>
            <a:ext cx="56038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schedule()函数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—— 调用函数__schedule()  进程转换时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59155" y="2026285"/>
            <a:ext cx="2740660" cy="2561590"/>
            <a:chOff x="10026" y="2416"/>
            <a:chExt cx="4316" cy="4034"/>
          </a:xfrm>
        </p:grpSpPr>
        <p:sp>
          <p:nvSpPr>
            <p:cNvPr id="5" name="矩形 4"/>
            <p:cNvSpPr/>
            <p:nvPr/>
          </p:nvSpPr>
          <p:spPr>
            <a:xfrm>
              <a:off x="10181" y="2416"/>
              <a:ext cx="4117" cy="3998"/>
            </a:xfrm>
            <a:prstGeom prst="rect">
              <a:avLst/>
            </a:prstGeom>
            <a:noFill/>
            <a:ln w="15875">
              <a:solidFill>
                <a:srgbClr val="DDDE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0026" y="3618"/>
              <a:ext cx="325" cy="325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4254" y="2901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777" y="6362"/>
              <a:ext cx="89" cy="8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8472805" y="2341880"/>
            <a:ext cx="918210" cy="650875"/>
            <a:chOff x="437" y="3435"/>
            <a:chExt cx="1446" cy="1025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748" y="3467"/>
              <a:ext cx="1135" cy="0"/>
            </a:xfrm>
            <a:prstGeom prst="line">
              <a:avLst/>
            </a:prstGeom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6"/>
            <p:cNvGrpSpPr/>
            <p:nvPr/>
          </p:nvGrpSpPr>
          <p:grpSpPr>
            <a:xfrm rot="2040000">
              <a:off x="437" y="3554"/>
              <a:ext cx="615" cy="906"/>
              <a:chOff x="4611" y="1513"/>
              <a:chExt cx="615" cy="906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4611" y="1513"/>
                <a:ext cx="567" cy="844"/>
              </a:xfrm>
              <a:prstGeom prst="line">
                <a:avLst/>
              </a:prstGeom>
              <a:ln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椭圆 20"/>
              <p:cNvSpPr/>
              <p:nvPr/>
            </p:nvSpPr>
            <p:spPr>
              <a:xfrm>
                <a:off x="5154" y="2347"/>
                <a:ext cx="72" cy="72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22" name="椭圆 21"/>
            <p:cNvSpPr/>
            <p:nvPr/>
          </p:nvSpPr>
          <p:spPr>
            <a:xfrm>
              <a:off x="1811" y="3435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4439285" y="1724660"/>
            <a:ext cx="2540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查看是否需要调度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4680" y="2754630"/>
            <a:ext cx="7047230" cy="30556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u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/>
          <p:cNvSpPr/>
          <p:nvPr/>
        </p:nvSpPr>
        <p:spPr>
          <a:xfrm>
            <a:off x="10901854" y="6255962"/>
            <a:ext cx="526472" cy="332509"/>
          </a:xfrm>
          <a:prstGeom prst="triangle">
            <a:avLst>
              <a:gd name="adj" fmla="val 4912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3964940" y="151765"/>
            <a:ext cx="7141845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《边干边学——LINUX内核指导（第二版）》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    李善平 季江民 尹康凯 等编著 胡志刚 主审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《Linux-进程描述符 task_struct 详解</a:t>
            </a: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》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(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https://www.cnblogs.com/JohnABC/p/9084750.html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3. 《浅析Linux下的task_struct结构体》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(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https://www.jianshu.com/p/691d02380312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4. Anatomy of Linux process management (Creation, management, scheduling, and destruction) By M. Jones Published December 20, 2008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(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https://developer.ibm.com/technologies/linux/tutorials/l-linux-process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-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management/#:~:text=Within%20the%20Linux%20kernel%2C%20a%20process%20is%20represented,maintain%20relationships%20with%20other%20processes%20%28parents%20and%20children%29.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5. 《linux内核 do_fork函数源代码浅析》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(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https://developer.aliyun.com/article/495906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6. The fork() system call By Pavan Koli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(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https://www.hackerearth.com/practice/notes/the-fork-system-call/#:~:text=In%20Linux%20what%20fork%20%28%29%20does%20is%20that,system%20call%20in%20turn%20calls%20the%20do_fork%20%28%29.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7. 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《Linux进程调度器概述-Linux进程的管理与调度》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(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https://kernel.blog.csdn.net/article/details/51456569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76555" y="1962150"/>
            <a:ext cx="3587750" cy="3587750"/>
            <a:chOff x="2320" y="3075"/>
            <a:chExt cx="5650" cy="5650"/>
          </a:xfrm>
        </p:grpSpPr>
        <p:sp useBgFill="1">
          <p:nvSpPr>
            <p:cNvPr id="26" name="椭圆 25"/>
            <p:cNvSpPr/>
            <p:nvPr/>
          </p:nvSpPr>
          <p:spPr>
            <a:xfrm>
              <a:off x="2320" y="3075"/>
              <a:ext cx="5651" cy="5651"/>
            </a:xfrm>
            <a:prstGeom prst="ellipse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弧形 7"/>
            <p:cNvSpPr/>
            <p:nvPr/>
          </p:nvSpPr>
          <p:spPr>
            <a:xfrm>
              <a:off x="3217" y="3925"/>
              <a:ext cx="3874" cy="3932"/>
            </a:xfrm>
            <a:prstGeom prst="arc">
              <a:avLst>
                <a:gd name="adj1" fmla="val 16135557"/>
                <a:gd name="adj2" fmla="val 893857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77" y="4218"/>
              <a:ext cx="3328" cy="3328"/>
            </a:xfrm>
            <a:prstGeom prst="ellipse">
              <a:avLst/>
            </a:prstGeom>
            <a:noFill/>
            <a:ln w="12700" cap="flat" cmpd="sng" algn="ctr">
              <a:solidFill>
                <a:srgbClr val="DDDEE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/>
            <p:cNvSpPr/>
            <p:nvPr/>
          </p:nvSpPr>
          <p:spPr>
            <a:xfrm>
              <a:off x="2597" y="3459"/>
              <a:ext cx="4939" cy="4986"/>
            </a:xfrm>
            <a:prstGeom prst="arc">
              <a:avLst>
                <a:gd name="adj1" fmla="val 5368489"/>
                <a:gd name="adj2" fmla="val 16261056"/>
              </a:avLst>
            </a:prstGeom>
            <a:noFill/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弧形 10"/>
            <p:cNvSpPr/>
            <p:nvPr/>
          </p:nvSpPr>
          <p:spPr>
            <a:xfrm>
              <a:off x="3649" y="3925"/>
              <a:ext cx="3887" cy="4139"/>
            </a:xfrm>
            <a:prstGeom prst="arc">
              <a:avLst>
                <a:gd name="adj1" fmla="val 20643614"/>
                <a:gd name="adj2" fmla="val 3170841"/>
              </a:avLst>
            </a:prstGeom>
            <a:ln>
              <a:solidFill>
                <a:srgbClr val="DDDE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5091" y="3438"/>
              <a:ext cx="52" cy="5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5091" y="3902"/>
              <a:ext cx="52" cy="52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460" y="6864"/>
              <a:ext cx="52" cy="52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5059" y="8415"/>
              <a:ext cx="52" cy="5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6781" y="7576"/>
              <a:ext cx="52" cy="5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3649" y="4389"/>
              <a:ext cx="2985" cy="2985"/>
              <a:chOff x="2316848" y="2787034"/>
              <a:chExt cx="1895666" cy="1895667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2316848" y="2787034"/>
                <a:ext cx="1895666" cy="1895667"/>
              </a:xfrm>
              <a:prstGeom prst="ellipse">
                <a:avLst/>
              </a:pr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2428038" y="3636065"/>
                <a:ext cx="1687463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chemeClr val="bg1">
                        <a:lumMod val="95000"/>
                      </a:schemeClr>
                    </a:soli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References</a:t>
                </a:r>
                <a:endParaRPr lang="en-US" sz="2400" dirty="0">
                  <a:solidFill>
                    <a:schemeClr val="bg1">
                      <a:lumMod val="95000"/>
                    </a:schemeClr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endParaRPr>
              </a:p>
            </p:txBody>
          </p:sp>
        </p:grpSp>
        <p:sp>
          <p:nvSpPr>
            <p:cNvPr id="27" name="椭圆 26"/>
            <p:cNvSpPr/>
            <p:nvPr/>
          </p:nvSpPr>
          <p:spPr>
            <a:xfrm>
              <a:off x="6989" y="3775"/>
              <a:ext cx="52" cy="5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3696" y="8293"/>
              <a:ext cx="52" cy="5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5850" y="7580"/>
              <a:ext cx="218" cy="218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6198" y="7423"/>
              <a:ext cx="127" cy="127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7379" y="5334"/>
              <a:ext cx="174" cy="174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3200" y="7566"/>
              <a:ext cx="197" cy="217"/>
            </a:xfrm>
            <a:prstGeom prst="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442" y="6015"/>
              <a:ext cx="135" cy="135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33" y="4218"/>
              <a:ext cx="265" cy="265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3463" y="3977"/>
              <a:ext cx="107" cy="107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82" name="组合 381"/>
            <p:cNvGrpSpPr/>
            <p:nvPr/>
          </p:nvGrpSpPr>
          <p:grpSpPr>
            <a:xfrm>
              <a:off x="4702" y="4812"/>
              <a:ext cx="911" cy="971"/>
              <a:chOff x="9275" y="9376"/>
              <a:chExt cx="911" cy="971"/>
            </a:xfrm>
            <a:solidFill>
              <a:schemeClr val="bg1"/>
            </a:solidFill>
          </p:grpSpPr>
          <p:sp>
            <p:nvSpPr>
              <p:cNvPr id="237" name="Freeform 850"/>
              <p:cNvSpPr/>
              <p:nvPr/>
            </p:nvSpPr>
            <p:spPr bwMode="auto">
              <a:xfrm>
                <a:off x="9718" y="9376"/>
                <a:ext cx="53" cy="135"/>
              </a:xfrm>
              <a:custGeom>
                <a:avLst/>
                <a:gdLst>
                  <a:gd name="T0" fmla="*/ 9 w 19"/>
                  <a:gd name="T1" fmla="*/ 49 h 49"/>
                  <a:gd name="T2" fmla="*/ 0 w 19"/>
                  <a:gd name="T3" fmla="*/ 40 h 49"/>
                  <a:gd name="T4" fmla="*/ 0 w 19"/>
                  <a:gd name="T5" fmla="*/ 9 h 49"/>
                  <a:gd name="T6" fmla="*/ 9 w 19"/>
                  <a:gd name="T7" fmla="*/ 0 h 49"/>
                  <a:gd name="T8" fmla="*/ 19 w 19"/>
                  <a:gd name="T9" fmla="*/ 9 h 49"/>
                  <a:gd name="T10" fmla="*/ 19 w 19"/>
                  <a:gd name="T11" fmla="*/ 40 h 49"/>
                  <a:gd name="T12" fmla="*/ 9 w 19"/>
                  <a:gd name="T13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49">
                    <a:moveTo>
                      <a:pt x="9" y="49"/>
                    </a:moveTo>
                    <a:cubicBezTo>
                      <a:pt x="4" y="49"/>
                      <a:pt x="0" y="45"/>
                      <a:pt x="0" y="4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14" y="0"/>
                      <a:pt x="19" y="4"/>
                      <a:pt x="19" y="9"/>
                    </a:cubicBezTo>
                    <a:cubicBezTo>
                      <a:pt x="19" y="40"/>
                      <a:pt x="19" y="40"/>
                      <a:pt x="19" y="40"/>
                    </a:cubicBezTo>
                    <a:cubicBezTo>
                      <a:pt x="19" y="45"/>
                      <a:pt x="14" y="49"/>
                      <a:pt x="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en-US"/>
              </a:p>
            </p:txBody>
          </p:sp>
          <p:sp>
            <p:nvSpPr>
              <p:cNvPr id="238" name="Freeform 851"/>
              <p:cNvSpPr/>
              <p:nvPr/>
            </p:nvSpPr>
            <p:spPr bwMode="auto">
              <a:xfrm>
                <a:off x="9498" y="9424"/>
                <a:ext cx="103" cy="130"/>
              </a:xfrm>
              <a:custGeom>
                <a:avLst/>
                <a:gdLst>
                  <a:gd name="T0" fmla="*/ 26 w 37"/>
                  <a:gd name="T1" fmla="*/ 47 h 47"/>
                  <a:gd name="T2" fmla="*/ 18 w 37"/>
                  <a:gd name="T3" fmla="*/ 42 h 47"/>
                  <a:gd name="T4" fmla="*/ 2 w 37"/>
                  <a:gd name="T5" fmla="*/ 15 h 47"/>
                  <a:gd name="T6" fmla="*/ 6 w 37"/>
                  <a:gd name="T7" fmla="*/ 3 h 47"/>
                  <a:gd name="T8" fmla="*/ 19 w 37"/>
                  <a:gd name="T9" fmla="*/ 6 h 47"/>
                  <a:gd name="T10" fmla="*/ 34 w 37"/>
                  <a:gd name="T11" fmla="*/ 32 h 47"/>
                  <a:gd name="T12" fmla="*/ 30 w 37"/>
                  <a:gd name="T13" fmla="*/ 45 h 47"/>
                  <a:gd name="T14" fmla="*/ 26 w 37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47">
                    <a:moveTo>
                      <a:pt x="26" y="47"/>
                    </a:moveTo>
                    <a:cubicBezTo>
                      <a:pt x="22" y="47"/>
                      <a:pt x="19" y="45"/>
                      <a:pt x="18" y="42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0" y="11"/>
                      <a:pt x="1" y="5"/>
                      <a:pt x="6" y="3"/>
                    </a:cubicBezTo>
                    <a:cubicBezTo>
                      <a:pt x="10" y="0"/>
                      <a:pt x="16" y="1"/>
                      <a:pt x="19" y="6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37" y="37"/>
                      <a:pt x="35" y="43"/>
                      <a:pt x="30" y="45"/>
                    </a:cubicBezTo>
                    <a:cubicBezTo>
                      <a:pt x="29" y="46"/>
                      <a:pt x="27" y="47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en-US"/>
              </a:p>
            </p:txBody>
          </p:sp>
          <p:sp>
            <p:nvSpPr>
              <p:cNvPr id="239" name="Freeform 852"/>
              <p:cNvSpPr/>
              <p:nvPr/>
            </p:nvSpPr>
            <p:spPr bwMode="auto">
              <a:xfrm>
                <a:off x="9335" y="9576"/>
                <a:ext cx="133" cy="98"/>
              </a:xfrm>
              <a:custGeom>
                <a:avLst/>
                <a:gdLst>
                  <a:gd name="T0" fmla="*/ 37 w 48"/>
                  <a:gd name="T1" fmla="*/ 36 h 36"/>
                  <a:gd name="T2" fmla="*/ 32 w 48"/>
                  <a:gd name="T3" fmla="*/ 35 h 36"/>
                  <a:gd name="T4" fmla="*/ 6 w 48"/>
                  <a:gd name="T5" fmla="*/ 19 h 36"/>
                  <a:gd name="T6" fmla="*/ 2 w 48"/>
                  <a:gd name="T7" fmla="*/ 6 h 36"/>
                  <a:gd name="T8" fmla="*/ 15 w 48"/>
                  <a:gd name="T9" fmla="*/ 3 h 36"/>
                  <a:gd name="T10" fmla="*/ 42 w 48"/>
                  <a:gd name="T11" fmla="*/ 18 h 36"/>
                  <a:gd name="T12" fmla="*/ 45 w 48"/>
                  <a:gd name="T13" fmla="*/ 31 h 36"/>
                  <a:gd name="T14" fmla="*/ 37 w 48"/>
                  <a:gd name="T1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8" h="36">
                    <a:moveTo>
                      <a:pt x="37" y="36"/>
                    </a:moveTo>
                    <a:cubicBezTo>
                      <a:pt x="35" y="36"/>
                      <a:pt x="34" y="35"/>
                      <a:pt x="32" y="35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1" y="17"/>
                      <a:pt x="0" y="11"/>
                      <a:pt x="2" y="6"/>
                    </a:cubicBezTo>
                    <a:cubicBezTo>
                      <a:pt x="5" y="2"/>
                      <a:pt x="11" y="0"/>
                      <a:pt x="15" y="3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46" y="21"/>
                      <a:pt x="48" y="27"/>
                      <a:pt x="45" y="31"/>
                    </a:cubicBezTo>
                    <a:cubicBezTo>
                      <a:pt x="44" y="34"/>
                      <a:pt x="40" y="36"/>
                      <a:pt x="37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en-US"/>
              </a:p>
            </p:txBody>
          </p:sp>
          <p:sp>
            <p:nvSpPr>
              <p:cNvPr id="240" name="Freeform 853"/>
              <p:cNvSpPr/>
              <p:nvPr/>
            </p:nvSpPr>
            <p:spPr bwMode="auto">
              <a:xfrm>
                <a:off x="9275" y="9794"/>
                <a:ext cx="135" cy="53"/>
              </a:xfrm>
              <a:custGeom>
                <a:avLst/>
                <a:gdLst>
                  <a:gd name="T0" fmla="*/ 40 w 49"/>
                  <a:gd name="T1" fmla="*/ 19 h 19"/>
                  <a:gd name="T2" fmla="*/ 9 w 49"/>
                  <a:gd name="T3" fmla="*/ 19 h 19"/>
                  <a:gd name="T4" fmla="*/ 0 w 49"/>
                  <a:gd name="T5" fmla="*/ 9 h 19"/>
                  <a:gd name="T6" fmla="*/ 9 w 49"/>
                  <a:gd name="T7" fmla="*/ 0 h 19"/>
                  <a:gd name="T8" fmla="*/ 40 w 49"/>
                  <a:gd name="T9" fmla="*/ 0 h 19"/>
                  <a:gd name="T10" fmla="*/ 49 w 49"/>
                  <a:gd name="T11" fmla="*/ 9 h 19"/>
                  <a:gd name="T12" fmla="*/ 40 w 49"/>
                  <a:gd name="T13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19">
                    <a:moveTo>
                      <a:pt x="40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4" y="19"/>
                      <a:pt x="0" y="15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5" y="0"/>
                      <a:pt x="49" y="4"/>
                      <a:pt x="49" y="9"/>
                    </a:cubicBezTo>
                    <a:cubicBezTo>
                      <a:pt x="49" y="15"/>
                      <a:pt x="45" y="19"/>
                      <a:pt x="4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en-US"/>
              </a:p>
            </p:txBody>
          </p:sp>
          <p:sp>
            <p:nvSpPr>
              <p:cNvPr id="241" name="Freeform 854"/>
              <p:cNvSpPr/>
              <p:nvPr/>
            </p:nvSpPr>
            <p:spPr bwMode="auto">
              <a:xfrm>
                <a:off x="9320" y="9964"/>
                <a:ext cx="133" cy="100"/>
              </a:xfrm>
              <a:custGeom>
                <a:avLst/>
                <a:gdLst>
                  <a:gd name="T0" fmla="*/ 11 w 48"/>
                  <a:gd name="T1" fmla="*/ 36 h 36"/>
                  <a:gd name="T2" fmla="*/ 2 w 48"/>
                  <a:gd name="T3" fmla="*/ 31 h 36"/>
                  <a:gd name="T4" fmla="*/ 6 w 48"/>
                  <a:gd name="T5" fmla="*/ 18 h 36"/>
                  <a:gd name="T6" fmla="*/ 32 w 48"/>
                  <a:gd name="T7" fmla="*/ 3 h 36"/>
                  <a:gd name="T8" fmla="*/ 45 w 48"/>
                  <a:gd name="T9" fmla="*/ 6 h 36"/>
                  <a:gd name="T10" fmla="*/ 42 w 48"/>
                  <a:gd name="T11" fmla="*/ 19 h 36"/>
                  <a:gd name="T12" fmla="*/ 15 w 48"/>
                  <a:gd name="T13" fmla="*/ 34 h 36"/>
                  <a:gd name="T14" fmla="*/ 11 w 48"/>
                  <a:gd name="T1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8" h="36">
                    <a:moveTo>
                      <a:pt x="11" y="36"/>
                    </a:moveTo>
                    <a:cubicBezTo>
                      <a:pt x="7" y="36"/>
                      <a:pt x="4" y="34"/>
                      <a:pt x="2" y="31"/>
                    </a:cubicBezTo>
                    <a:cubicBezTo>
                      <a:pt x="0" y="26"/>
                      <a:pt x="1" y="21"/>
                      <a:pt x="6" y="18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7" y="0"/>
                      <a:pt x="43" y="2"/>
                      <a:pt x="45" y="6"/>
                    </a:cubicBezTo>
                    <a:cubicBezTo>
                      <a:pt x="48" y="11"/>
                      <a:pt x="46" y="16"/>
                      <a:pt x="42" y="19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4" y="35"/>
                      <a:pt x="12" y="36"/>
                      <a:pt x="11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en-US"/>
              </a:p>
            </p:txBody>
          </p:sp>
          <p:sp>
            <p:nvSpPr>
              <p:cNvPr id="242" name="Freeform 855"/>
              <p:cNvSpPr/>
              <p:nvPr/>
            </p:nvSpPr>
            <p:spPr bwMode="auto">
              <a:xfrm>
                <a:off x="9993" y="9986"/>
                <a:ext cx="133" cy="98"/>
              </a:xfrm>
              <a:custGeom>
                <a:avLst/>
                <a:gdLst>
                  <a:gd name="T0" fmla="*/ 37 w 48"/>
                  <a:gd name="T1" fmla="*/ 36 h 36"/>
                  <a:gd name="T2" fmla="*/ 32 w 48"/>
                  <a:gd name="T3" fmla="*/ 35 h 36"/>
                  <a:gd name="T4" fmla="*/ 6 w 48"/>
                  <a:gd name="T5" fmla="*/ 20 h 36"/>
                  <a:gd name="T6" fmla="*/ 2 w 48"/>
                  <a:gd name="T7" fmla="*/ 7 h 36"/>
                  <a:gd name="T8" fmla="*/ 15 w 48"/>
                  <a:gd name="T9" fmla="*/ 3 h 36"/>
                  <a:gd name="T10" fmla="*/ 42 w 48"/>
                  <a:gd name="T11" fmla="*/ 18 h 36"/>
                  <a:gd name="T12" fmla="*/ 45 w 48"/>
                  <a:gd name="T13" fmla="*/ 31 h 36"/>
                  <a:gd name="T14" fmla="*/ 37 w 48"/>
                  <a:gd name="T1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8" h="36">
                    <a:moveTo>
                      <a:pt x="37" y="36"/>
                    </a:moveTo>
                    <a:cubicBezTo>
                      <a:pt x="35" y="36"/>
                      <a:pt x="34" y="36"/>
                      <a:pt x="32" y="35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1" y="17"/>
                      <a:pt x="0" y="11"/>
                      <a:pt x="2" y="7"/>
                    </a:cubicBezTo>
                    <a:cubicBezTo>
                      <a:pt x="5" y="2"/>
                      <a:pt x="11" y="0"/>
                      <a:pt x="15" y="3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46" y="21"/>
                      <a:pt x="48" y="27"/>
                      <a:pt x="45" y="31"/>
                    </a:cubicBezTo>
                    <a:cubicBezTo>
                      <a:pt x="44" y="34"/>
                      <a:pt x="40" y="36"/>
                      <a:pt x="37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en-US"/>
              </a:p>
            </p:txBody>
          </p:sp>
          <p:sp>
            <p:nvSpPr>
              <p:cNvPr id="243" name="Freeform 856"/>
              <p:cNvSpPr/>
              <p:nvPr/>
            </p:nvSpPr>
            <p:spPr bwMode="auto">
              <a:xfrm>
                <a:off x="10048" y="9821"/>
                <a:ext cx="138" cy="53"/>
              </a:xfrm>
              <a:custGeom>
                <a:avLst/>
                <a:gdLst>
                  <a:gd name="T0" fmla="*/ 40 w 50"/>
                  <a:gd name="T1" fmla="*/ 19 h 19"/>
                  <a:gd name="T2" fmla="*/ 10 w 50"/>
                  <a:gd name="T3" fmla="*/ 19 h 19"/>
                  <a:gd name="T4" fmla="*/ 0 w 50"/>
                  <a:gd name="T5" fmla="*/ 9 h 19"/>
                  <a:gd name="T6" fmla="*/ 10 w 50"/>
                  <a:gd name="T7" fmla="*/ 0 h 19"/>
                  <a:gd name="T8" fmla="*/ 40 w 50"/>
                  <a:gd name="T9" fmla="*/ 0 h 19"/>
                  <a:gd name="T10" fmla="*/ 50 w 50"/>
                  <a:gd name="T11" fmla="*/ 9 h 19"/>
                  <a:gd name="T12" fmla="*/ 40 w 50"/>
                  <a:gd name="T13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9">
                    <a:moveTo>
                      <a:pt x="40" y="19"/>
                    </a:move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9"/>
                      <a:pt x="0" y="14"/>
                      <a:pt x="0" y="9"/>
                    </a:cubicBezTo>
                    <a:cubicBezTo>
                      <a:pt x="0" y="4"/>
                      <a:pt x="5" y="0"/>
                      <a:pt x="10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6" y="0"/>
                      <a:pt x="50" y="4"/>
                      <a:pt x="50" y="9"/>
                    </a:cubicBezTo>
                    <a:cubicBezTo>
                      <a:pt x="50" y="14"/>
                      <a:pt x="46" y="19"/>
                      <a:pt x="4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en-US"/>
              </a:p>
            </p:txBody>
          </p:sp>
          <p:sp>
            <p:nvSpPr>
              <p:cNvPr id="244" name="Freeform 857"/>
              <p:cNvSpPr/>
              <p:nvPr/>
            </p:nvSpPr>
            <p:spPr bwMode="auto">
              <a:xfrm>
                <a:off x="10008" y="9601"/>
                <a:ext cx="133" cy="95"/>
              </a:xfrm>
              <a:custGeom>
                <a:avLst/>
                <a:gdLst>
                  <a:gd name="T0" fmla="*/ 10 w 48"/>
                  <a:gd name="T1" fmla="*/ 35 h 35"/>
                  <a:gd name="T2" fmla="*/ 2 w 48"/>
                  <a:gd name="T3" fmla="*/ 31 h 35"/>
                  <a:gd name="T4" fmla="*/ 6 w 48"/>
                  <a:gd name="T5" fmla="*/ 18 h 35"/>
                  <a:gd name="T6" fmla="*/ 32 w 48"/>
                  <a:gd name="T7" fmla="*/ 2 h 35"/>
                  <a:gd name="T8" fmla="*/ 45 w 48"/>
                  <a:gd name="T9" fmla="*/ 6 h 35"/>
                  <a:gd name="T10" fmla="*/ 42 w 48"/>
                  <a:gd name="T11" fmla="*/ 19 h 35"/>
                  <a:gd name="T12" fmla="*/ 15 w 48"/>
                  <a:gd name="T13" fmla="*/ 34 h 35"/>
                  <a:gd name="T14" fmla="*/ 10 w 48"/>
                  <a:gd name="T1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8" h="35">
                    <a:moveTo>
                      <a:pt x="10" y="35"/>
                    </a:moveTo>
                    <a:cubicBezTo>
                      <a:pt x="7" y="35"/>
                      <a:pt x="4" y="34"/>
                      <a:pt x="2" y="31"/>
                    </a:cubicBezTo>
                    <a:cubicBezTo>
                      <a:pt x="0" y="26"/>
                      <a:pt x="1" y="20"/>
                      <a:pt x="6" y="18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7" y="0"/>
                      <a:pt x="43" y="1"/>
                      <a:pt x="45" y="6"/>
                    </a:cubicBezTo>
                    <a:cubicBezTo>
                      <a:pt x="48" y="10"/>
                      <a:pt x="46" y="16"/>
                      <a:pt x="42" y="19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4" y="35"/>
                      <a:pt x="12" y="35"/>
                      <a:pt x="1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en-US"/>
              </a:p>
            </p:txBody>
          </p:sp>
          <p:sp>
            <p:nvSpPr>
              <p:cNvPr id="245" name="Freeform 858"/>
              <p:cNvSpPr/>
              <p:nvPr/>
            </p:nvSpPr>
            <p:spPr bwMode="auto">
              <a:xfrm>
                <a:off x="9883" y="9439"/>
                <a:ext cx="103" cy="128"/>
              </a:xfrm>
              <a:custGeom>
                <a:avLst/>
                <a:gdLst>
                  <a:gd name="T0" fmla="*/ 11 w 37"/>
                  <a:gd name="T1" fmla="*/ 47 h 47"/>
                  <a:gd name="T2" fmla="*/ 7 w 37"/>
                  <a:gd name="T3" fmla="*/ 45 h 47"/>
                  <a:gd name="T4" fmla="*/ 3 w 37"/>
                  <a:gd name="T5" fmla="*/ 32 h 47"/>
                  <a:gd name="T6" fmla="*/ 18 w 37"/>
                  <a:gd name="T7" fmla="*/ 6 h 47"/>
                  <a:gd name="T8" fmla="*/ 31 w 37"/>
                  <a:gd name="T9" fmla="*/ 2 h 47"/>
                  <a:gd name="T10" fmla="*/ 35 w 37"/>
                  <a:gd name="T11" fmla="*/ 15 h 47"/>
                  <a:gd name="T12" fmla="*/ 19 w 37"/>
                  <a:gd name="T13" fmla="*/ 42 h 47"/>
                  <a:gd name="T14" fmla="*/ 11 w 37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47">
                    <a:moveTo>
                      <a:pt x="11" y="47"/>
                    </a:moveTo>
                    <a:cubicBezTo>
                      <a:pt x="10" y="47"/>
                      <a:pt x="8" y="46"/>
                      <a:pt x="7" y="45"/>
                    </a:cubicBezTo>
                    <a:cubicBezTo>
                      <a:pt x="2" y="43"/>
                      <a:pt x="0" y="37"/>
                      <a:pt x="3" y="32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21" y="1"/>
                      <a:pt x="27" y="0"/>
                      <a:pt x="31" y="2"/>
                    </a:cubicBezTo>
                    <a:cubicBezTo>
                      <a:pt x="36" y="5"/>
                      <a:pt x="37" y="11"/>
                      <a:pt x="35" y="15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18" y="45"/>
                      <a:pt x="15" y="47"/>
                      <a:pt x="11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en-US"/>
              </a:p>
            </p:txBody>
          </p:sp>
          <p:sp>
            <p:nvSpPr>
              <p:cNvPr id="246" name="Freeform 859"/>
              <p:cNvSpPr>
                <a:spLocks noEditPoints="1"/>
              </p:cNvSpPr>
              <p:nvPr/>
            </p:nvSpPr>
            <p:spPr bwMode="auto">
              <a:xfrm>
                <a:off x="9483" y="9591"/>
                <a:ext cx="488" cy="590"/>
              </a:xfrm>
              <a:custGeom>
                <a:avLst/>
                <a:gdLst>
                  <a:gd name="T0" fmla="*/ 89 w 177"/>
                  <a:gd name="T1" fmla="*/ 0 h 214"/>
                  <a:gd name="T2" fmla="*/ 1 w 177"/>
                  <a:gd name="T3" fmla="*/ 97 h 214"/>
                  <a:gd name="T4" fmla="*/ 41 w 177"/>
                  <a:gd name="T5" fmla="*/ 214 h 214"/>
                  <a:gd name="T6" fmla="*/ 95 w 177"/>
                  <a:gd name="T7" fmla="*/ 214 h 214"/>
                  <a:gd name="T8" fmla="*/ 142 w 177"/>
                  <a:gd name="T9" fmla="*/ 175 h 214"/>
                  <a:gd name="T10" fmla="*/ 177 w 177"/>
                  <a:gd name="T11" fmla="*/ 89 h 214"/>
                  <a:gd name="T12" fmla="*/ 78 w 177"/>
                  <a:gd name="T13" fmla="*/ 157 h 214"/>
                  <a:gd name="T14" fmla="*/ 61 w 177"/>
                  <a:gd name="T15" fmla="*/ 121 h 214"/>
                  <a:gd name="T16" fmla="*/ 72 w 177"/>
                  <a:gd name="T17" fmla="*/ 115 h 214"/>
                  <a:gd name="T18" fmla="*/ 97 w 177"/>
                  <a:gd name="T19" fmla="*/ 115 h 214"/>
                  <a:gd name="T20" fmla="*/ 107 w 177"/>
                  <a:gd name="T21" fmla="*/ 122 h 214"/>
                  <a:gd name="T22" fmla="*/ 111 w 177"/>
                  <a:gd name="T23" fmla="*/ 122 h 214"/>
                  <a:gd name="T24" fmla="*/ 94 w 177"/>
                  <a:gd name="T25" fmla="*/ 157 h 214"/>
                  <a:gd name="T26" fmla="*/ 78 w 177"/>
                  <a:gd name="T27" fmla="*/ 199 h 214"/>
                  <a:gd name="T28" fmla="*/ 74 w 177"/>
                  <a:gd name="T29" fmla="*/ 95 h 214"/>
                  <a:gd name="T30" fmla="*/ 76 w 177"/>
                  <a:gd name="T31" fmla="*/ 98 h 214"/>
                  <a:gd name="T32" fmla="*/ 73 w 177"/>
                  <a:gd name="T33" fmla="*/ 96 h 214"/>
                  <a:gd name="T34" fmla="*/ 100 w 177"/>
                  <a:gd name="T35" fmla="*/ 93 h 214"/>
                  <a:gd name="T36" fmla="*/ 101 w 177"/>
                  <a:gd name="T37" fmla="*/ 93 h 214"/>
                  <a:gd name="T38" fmla="*/ 99 w 177"/>
                  <a:gd name="T39" fmla="*/ 94 h 214"/>
                  <a:gd name="T40" fmla="*/ 160 w 177"/>
                  <a:gd name="T41" fmla="*/ 103 h 214"/>
                  <a:gd name="T42" fmla="*/ 130 w 177"/>
                  <a:gd name="T43" fmla="*/ 166 h 214"/>
                  <a:gd name="T44" fmla="*/ 105 w 177"/>
                  <a:gd name="T45" fmla="*/ 199 h 214"/>
                  <a:gd name="T46" fmla="*/ 125 w 177"/>
                  <a:gd name="T47" fmla="*/ 119 h 214"/>
                  <a:gd name="T48" fmla="*/ 115 w 177"/>
                  <a:gd name="T49" fmla="*/ 114 h 214"/>
                  <a:gd name="T50" fmla="*/ 102 w 177"/>
                  <a:gd name="T51" fmla="*/ 114 h 214"/>
                  <a:gd name="T52" fmla="*/ 100 w 177"/>
                  <a:gd name="T53" fmla="*/ 110 h 214"/>
                  <a:gd name="T54" fmla="*/ 100 w 177"/>
                  <a:gd name="T55" fmla="*/ 87 h 214"/>
                  <a:gd name="T56" fmla="*/ 94 w 177"/>
                  <a:gd name="T57" fmla="*/ 110 h 214"/>
                  <a:gd name="T58" fmla="*/ 76 w 177"/>
                  <a:gd name="T59" fmla="*/ 111 h 214"/>
                  <a:gd name="T60" fmla="*/ 76 w 177"/>
                  <a:gd name="T61" fmla="*/ 90 h 214"/>
                  <a:gd name="T62" fmla="*/ 68 w 177"/>
                  <a:gd name="T63" fmla="*/ 108 h 214"/>
                  <a:gd name="T64" fmla="*/ 62 w 177"/>
                  <a:gd name="T65" fmla="*/ 115 h 214"/>
                  <a:gd name="T66" fmla="*/ 57 w 177"/>
                  <a:gd name="T67" fmla="*/ 114 h 214"/>
                  <a:gd name="T68" fmla="*/ 50 w 177"/>
                  <a:gd name="T69" fmla="*/ 112 h 214"/>
                  <a:gd name="T70" fmla="*/ 50 w 177"/>
                  <a:gd name="T71" fmla="*/ 112 h 214"/>
                  <a:gd name="T72" fmla="*/ 50 w 177"/>
                  <a:gd name="T73" fmla="*/ 112 h 214"/>
                  <a:gd name="T74" fmla="*/ 68 w 177"/>
                  <a:gd name="T75" fmla="*/ 158 h 214"/>
                  <a:gd name="T76" fmla="*/ 58 w 177"/>
                  <a:gd name="T77" fmla="*/ 199 h 214"/>
                  <a:gd name="T78" fmla="*/ 17 w 177"/>
                  <a:gd name="T79" fmla="*/ 103 h 214"/>
                  <a:gd name="T80" fmla="*/ 16 w 177"/>
                  <a:gd name="T81" fmla="*/ 92 h 214"/>
                  <a:gd name="T82" fmla="*/ 89 w 177"/>
                  <a:gd name="T83" fmla="*/ 16 h 214"/>
                  <a:gd name="T84" fmla="*/ 162 w 177"/>
                  <a:gd name="T85" fmla="*/ 9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7" h="214">
                    <a:moveTo>
                      <a:pt x="177" y="89"/>
                    </a:moveTo>
                    <a:cubicBezTo>
                      <a:pt x="177" y="40"/>
                      <a:pt x="138" y="0"/>
                      <a:pt x="89" y="0"/>
                    </a:cubicBezTo>
                    <a:cubicBezTo>
                      <a:pt x="40" y="0"/>
                      <a:pt x="0" y="40"/>
                      <a:pt x="0" y="89"/>
                    </a:cubicBezTo>
                    <a:cubicBezTo>
                      <a:pt x="0" y="92"/>
                      <a:pt x="1" y="94"/>
                      <a:pt x="1" y="97"/>
                    </a:cubicBezTo>
                    <a:cubicBezTo>
                      <a:pt x="0" y="98"/>
                      <a:pt x="3" y="132"/>
                      <a:pt x="36" y="175"/>
                    </a:cubicBezTo>
                    <a:cubicBezTo>
                      <a:pt x="46" y="188"/>
                      <a:pt x="41" y="214"/>
                      <a:pt x="41" y="214"/>
                    </a:cubicBezTo>
                    <a:cubicBezTo>
                      <a:pt x="55" y="214"/>
                      <a:pt x="69" y="214"/>
                      <a:pt x="82" y="214"/>
                    </a:cubicBezTo>
                    <a:cubicBezTo>
                      <a:pt x="87" y="214"/>
                      <a:pt x="91" y="214"/>
                      <a:pt x="95" y="214"/>
                    </a:cubicBezTo>
                    <a:cubicBezTo>
                      <a:pt x="109" y="214"/>
                      <a:pt x="122" y="214"/>
                      <a:pt x="136" y="214"/>
                    </a:cubicBezTo>
                    <a:cubicBezTo>
                      <a:pt x="136" y="214"/>
                      <a:pt x="132" y="188"/>
                      <a:pt x="142" y="175"/>
                    </a:cubicBezTo>
                    <a:cubicBezTo>
                      <a:pt x="175" y="132"/>
                      <a:pt x="177" y="98"/>
                      <a:pt x="176" y="97"/>
                    </a:cubicBezTo>
                    <a:cubicBezTo>
                      <a:pt x="177" y="94"/>
                      <a:pt x="177" y="92"/>
                      <a:pt x="177" y="89"/>
                    </a:cubicBezTo>
                    <a:close/>
                    <a:moveTo>
                      <a:pt x="78" y="199"/>
                    </a:moveTo>
                    <a:cubicBezTo>
                      <a:pt x="78" y="157"/>
                      <a:pt x="78" y="157"/>
                      <a:pt x="78" y="157"/>
                    </a:cubicBezTo>
                    <a:cubicBezTo>
                      <a:pt x="78" y="156"/>
                      <a:pt x="78" y="155"/>
                      <a:pt x="78" y="154"/>
                    </a:cubicBezTo>
                    <a:cubicBezTo>
                      <a:pt x="61" y="121"/>
                      <a:pt x="61" y="121"/>
                      <a:pt x="61" y="121"/>
                    </a:cubicBezTo>
                    <a:cubicBezTo>
                      <a:pt x="62" y="121"/>
                      <a:pt x="63" y="121"/>
                      <a:pt x="64" y="120"/>
                    </a:cubicBezTo>
                    <a:cubicBezTo>
                      <a:pt x="67" y="119"/>
                      <a:pt x="70" y="118"/>
                      <a:pt x="72" y="115"/>
                    </a:cubicBezTo>
                    <a:cubicBezTo>
                      <a:pt x="75" y="119"/>
                      <a:pt x="78" y="121"/>
                      <a:pt x="82" y="121"/>
                    </a:cubicBezTo>
                    <a:cubicBezTo>
                      <a:pt x="87" y="122"/>
                      <a:pt x="92" y="120"/>
                      <a:pt x="97" y="115"/>
                    </a:cubicBezTo>
                    <a:cubicBezTo>
                      <a:pt x="97" y="116"/>
                      <a:pt x="97" y="116"/>
                      <a:pt x="98" y="117"/>
                    </a:cubicBezTo>
                    <a:cubicBezTo>
                      <a:pt x="100" y="120"/>
                      <a:pt x="104" y="122"/>
                      <a:pt x="107" y="122"/>
                    </a:cubicBezTo>
                    <a:cubicBezTo>
                      <a:pt x="107" y="122"/>
                      <a:pt x="108" y="122"/>
                      <a:pt x="108" y="122"/>
                    </a:cubicBezTo>
                    <a:cubicBezTo>
                      <a:pt x="109" y="122"/>
                      <a:pt x="110" y="122"/>
                      <a:pt x="111" y="122"/>
                    </a:cubicBezTo>
                    <a:cubicBezTo>
                      <a:pt x="95" y="154"/>
                      <a:pt x="95" y="154"/>
                      <a:pt x="95" y="154"/>
                    </a:cubicBezTo>
                    <a:cubicBezTo>
                      <a:pt x="94" y="155"/>
                      <a:pt x="94" y="156"/>
                      <a:pt x="94" y="157"/>
                    </a:cubicBezTo>
                    <a:cubicBezTo>
                      <a:pt x="94" y="199"/>
                      <a:pt x="94" y="199"/>
                      <a:pt x="94" y="199"/>
                    </a:cubicBezTo>
                    <a:lnTo>
                      <a:pt x="78" y="199"/>
                    </a:lnTo>
                    <a:close/>
                    <a:moveTo>
                      <a:pt x="73" y="96"/>
                    </a:moveTo>
                    <a:cubicBezTo>
                      <a:pt x="73" y="95"/>
                      <a:pt x="73" y="95"/>
                      <a:pt x="74" y="95"/>
                    </a:cubicBezTo>
                    <a:cubicBezTo>
                      <a:pt x="74" y="95"/>
                      <a:pt x="74" y="95"/>
                      <a:pt x="74" y="95"/>
                    </a:cubicBezTo>
                    <a:cubicBezTo>
                      <a:pt x="76" y="96"/>
                      <a:pt x="76" y="97"/>
                      <a:pt x="76" y="98"/>
                    </a:cubicBezTo>
                    <a:cubicBezTo>
                      <a:pt x="76" y="100"/>
                      <a:pt x="75" y="103"/>
                      <a:pt x="73" y="106"/>
                    </a:cubicBezTo>
                    <a:cubicBezTo>
                      <a:pt x="72" y="101"/>
                      <a:pt x="72" y="97"/>
                      <a:pt x="73" y="96"/>
                    </a:cubicBezTo>
                    <a:close/>
                    <a:moveTo>
                      <a:pt x="99" y="94"/>
                    </a:moveTo>
                    <a:cubicBezTo>
                      <a:pt x="99" y="93"/>
                      <a:pt x="100" y="93"/>
                      <a:pt x="100" y="93"/>
                    </a:cubicBezTo>
                    <a:cubicBezTo>
                      <a:pt x="100" y="93"/>
                      <a:pt x="100" y="93"/>
                      <a:pt x="100" y="93"/>
                    </a:cubicBezTo>
                    <a:cubicBezTo>
                      <a:pt x="101" y="93"/>
                      <a:pt x="101" y="93"/>
                      <a:pt x="101" y="93"/>
                    </a:cubicBezTo>
                    <a:cubicBezTo>
                      <a:pt x="102" y="94"/>
                      <a:pt x="101" y="99"/>
                      <a:pt x="98" y="104"/>
                    </a:cubicBezTo>
                    <a:cubicBezTo>
                      <a:pt x="97" y="100"/>
                      <a:pt x="98" y="96"/>
                      <a:pt x="99" y="94"/>
                    </a:cubicBezTo>
                    <a:close/>
                    <a:moveTo>
                      <a:pt x="162" y="92"/>
                    </a:moveTo>
                    <a:cubicBezTo>
                      <a:pt x="160" y="103"/>
                      <a:pt x="160" y="103"/>
                      <a:pt x="160" y="103"/>
                    </a:cubicBezTo>
                    <a:cubicBezTo>
                      <a:pt x="161" y="103"/>
                      <a:pt x="161" y="103"/>
                      <a:pt x="161" y="103"/>
                    </a:cubicBezTo>
                    <a:cubicBezTo>
                      <a:pt x="159" y="112"/>
                      <a:pt x="153" y="136"/>
                      <a:pt x="130" y="166"/>
                    </a:cubicBezTo>
                    <a:cubicBezTo>
                      <a:pt x="123" y="175"/>
                      <a:pt x="120" y="188"/>
                      <a:pt x="120" y="199"/>
                    </a:cubicBezTo>
                    <a:cubicBezTo>
                      <a:pt x="105" y="199"/>
                      <a:pt x="105" y="199"/>
                      <a:pt x="105" y="199"/>
                    </a:cubicBezTo>
                    <a:cubicBezTo>
                      <a:pt x="105" y="158"/>
                      <a:pt x="105" y="158"/>
                      <a:pt x="105" y="158"/>
                    </a:cubicBezTo>
                    <a:cubicBezTo>
                      <a:pt x="125" y="119"/>
                      <a:pt x="125" y="119"/>
                      <a:pt x="125" y="119"/>
                    </a:cubicBezTo>
                    <a:cubicBezTo>
                      <a:pt x="126" y="116"/>
                      <a:pt x="125" y="113"/>
                      <a:pt x="122" y="112"/>
                    </a:cubicBezTo>
                    <a:cubicBezTo>
                      <a:pt x="120" y="110"/>
                      <a:pt x="117" y="111"/>
                      <a:pt x="115" y="114"/>
                    </a:cubicBezTo>
                    <a:cubicBezTo>
                      <a:pt x="113" y="115"/>
                      <a:pt x="111" y="116"/>
                      <a:pt x="107" y="117"/>
                    </a:cubicBezTo>
                    <a:cubicBezTo>
                      <a:pt x="105" y="117"/>
                      <a:pt x="103" y="115"/>
                      <a:pt x="102" y="114"/>
                    </a:cubicBezTo>
                    <a:cubicBezTo>
                      <a:pt x="102" y="113"/>
                      <a:pt x="101" y="112"/>
                      <a:pt x="100" y="111"/>
                    </a:cubicBezTo>
                    <a:cubicBezTo>
                      <a:pt x="100" y="111"/>
                      <a:pt x="100" y="111"/>
                      <a:pt x="100" y="110"/>
                    </a:cubicBezTo>
                    <a:cubicBezTo>
                      <a:pt x="105" y="104"/>
                      <a:pt x="108" y="95"/>
                      <a:pt x="106" y="90"/>
                    </a:cubicBezTo>
                    <a:cubicBezTo>
                      <a:pt x="105" y="88"/>
                      <a:pt x="102" y="87"/>
                      <a:pt x="100" y="87"/>
                    </a:cubicBezTo>
                    <a:cubicBezTo>
                      <a:pt x="97" y="87"/>
                      <a:pt x="95" y="89"/>
                      <a:pt x="94" y="92"/>
                    </a:cubicBezTo>
                    <a:cubicBezTo>
                      <a:pt x="92" y="96"/>
                      <a:pt x="92" y="103"/>
                      <a:pt x="94" y="110"/>
                    </a:cubicBezTo>
                    <a:cubicBezTo>
                      <a:pt x="91" y="113"/>
                      <a:pt x="87" y="117"/>
                      <a:pt x="83" y="116"/>
                    </a:cubicBezTo>
                    <a:cubicBezTo>
                      <a:pt x="80" y="116"/>
                      <a:pt x="78" y="114"/>
                      <a:pt x="76" y="111"/>
                    </a:cubicBezTo>
                    <a:cubicBezTo>
                      <a:pt x="79" y="107"/>
                      <a:pt x="82" y="102"/>
                      <a:pt x="82" y="98"/>
                    </a:cubicBezTo>
                    <a:cubicBezTo>
                      <a:pt x="82" y="94"/>
                      <a:pt x="79" y="91"/>
                      <a:pt x="76" y="90"/>
                    </a:cubicBezTo>
                    <a:cubicBezTo>
                      <a:pt x="73" y="89"/>
                      <a:pt x="71" y="90"/>
                      <a:pt x="69" y="92"/>
                    </a:cubicBezTo>
                    <a:cubicBezTo>
                      <a:pt x="66" y="95"/>
                      <a:pt x="66" y="102"/>
                      <a:pt x="68" y="108"/>
                    </a:cubicBezTo>
                    <a:cubicBezTo>
                      <a:pt x="68" y="109"/>
                      <a:pt x="69" y="110"/>
                      <a:pt x="69" y="111"/>
                    </a:cubicBezTo>
                    <a:cubicBezTo>
                      <a:pt x="67" y="113"/>
                      <a:pt x="65" y="114"/>
                      <a:pt x="62" y="115"/>
                    </a:cubicBezTo>
                    <a:cubicBezTo>
                      <a:pt x="61" y="116"/>
                      <a:pt x="59" y="116"/>
                      <a:pt x="58" y="115"/>
                    </a:cubicBezTo>
                    <a:cubicBezTo>
                      <a:pt x="57" y="114"/>
                      <a:pt x="57" y="114"/>
                      <a:pt x="57" y="114"/>
                    </a:cubicBezTo>
                    <a:cubicBezTo>
                      <a:pt x="56" y="112"/>
                      <a:pt x="54" y="111"/>
                      <a:pt x="51" y="111"/>
                    </a:cubicBezTo>
                    <a:cubicBezTo>
                      <a:pt x="51" y="111"/>
                      <a:pt x="51" y="112"/>
                      <a:pt x="50" y="112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47" y="114"/>
                      <a:pt x="47" y="117"/>
                      <a:pt x="48" y="119"/>
                    </a:cubicBezTo>
                    <a:cubicBezTo>
                      <a:pt x="68" y="158"/>
                      <a:pt x="68" y="158"/>
                      <a:pt x="68" y="158"/>
                    </a:cubicBezTo>
                    <a:cubicBezTo>
                      <a:pt x="68" y="199"/>
                      <a:pt x="68" y="199"/>
                      <a:pt x="68" y="199"/>
                    </a:cubicBezTo>
                    <a:cubicBezTo>
                      <a:pt x="58" y="199"/>
                      <a:pt x="58" y="199"/>
                      <a:pt x="58" y="199"/>
                    </a:cubicBezTo>
                    <a:cubicBezTo>
                      <a:pt x="57" y="188"/>
                      <a:pt x="55" y="175"/>
                      <a:pt x="48" y="166"/>
                    </a:cubicBezTo>
                    <a:cubicBezTo>
                      <a:pt x="25" y="136"/>
                      <a:pt x="19" y="112"/>
                      <a:pt x="17" y="103"/>
                    </a:cubicBezTo>
                    <a:cubicBezTo>
                      <a:pt x="17" y="103"/>
                      <a:pt x="17" y="103"/>
                      <a:pt x="17" y="103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16" y="91"/>
                      <a:pt x="16" y="90"/>
                      <a:pt x="16" y="89"/>
                    </a:cubicBezTo>
                    <a:cubicBezTo>
                      <a:pt x="16" y="48"/>
                      <a:pt x="48" y="16"/>
                      <a:pt x="89" y="16"/>
                    </a:cubicBezTo>
                    <a:cubicBezTo>
                      <a:pt x="129" y="16"/>
                      <a:pt x="162" y="48"/>
                      <a:pt x="162" y="89"/>
                    </a:cubicBezTo>
                    <a:cubicBezTo>
                      <a:pt x="162" y="90"/>
                      <a:pt x="162" y="91"/>
                      <a:pt x="162" y="9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en-US"/>
              </a:p>
            </p:txBody>
          </p:sp>
          <p:sp>
            <p:nvSpPr>
              <p:cNvPr id="247" name="Freeform 860"/>
              <p:cNvSpPr/>
              <p:nvPr/>
            </p:nvSpPr>
            <p:spPr bwMode="auto">
              <a:xfrm>
                <a:off x="9600" y="10204"/>
                <a:ext cx="255" cy="143"/>
              </a:xfrm>
              <a:custGeom>
                <a:avLst/>
                <a:gdLst>
                  <a:gd name="T0" fmla="*/ 0 w 93"/>
                  <a:gd name="T1" fmla="*/ 7 h 52"/>
                  <a:gd name="T2" fmla="*/ 4 w 93"/>
                  <a:gd name="T3" fmla="*/ 7 h 52"/>
                  <a:gd name="T4" fmla="*/ 4 w 93"/>
                  <a:gd name="T5" fmla="*/ 14 h 52"/>
                  <a:gd name="T6" fmla="*/ 0 w 93"/>
                  <a:gd name="T7" fmla="*/ 14 h 52"/>
                  <a:gd name="T8" fmla="*/ 0 w 93"/>
                  <a:gd name="T9" fmla="*/ 21 h 52"/>
                  <a:gd name="T10" fmla="*/ 4 w 93"/>
                  <a:gd name="T11" fmla="*/ 21 h 52"/>
                  <a:gd name="T12" fmla="*/ 4 w 93"/>
                  <a:gd name="T13" fmla="*/ 28 h 52"/>
                  <a:gd name="T14" fmla="*/ 0 w 93"/>
                  <a:gd name="T15" fmla="*/ 28 h 52"/>
                  <a:gd name="T16" fmla="*/ 20 w 93"/>
                  <a:gd name="T17" fmla="*/ 45 h 52"/>
                  <a:gd name="T18" fmla="*/ 32 w 93"/>
                  <a:gd name="T19" fmla="*/ 52 h 52"/>
                  <a:gd name="T20" fmla="*/ 61 w 93"/>
                  <a:gd name="T21" fmla="*/ 52 h 52"/>
                  <a:gd name="T22" fmla="*/ 73 w 93"/>
                  <a:gd name="T23" fmla="*/ 45 h 52"/>
                  <a:gd name="T24" fmla="*/ 93 w 93"/>
                  <a:gd name="T25" fmla="*/ 28 h 52"/>
                  <a:gd name="T26" fmla="*/ 90 w 93"/>
                  <a:gd name="T27" fmla="*/ 28 h 52"/>
                  <a:gd name="T28" fmla="*/ 90 w 93"/>
                  <a:gd name="T29" fmla="*/ 21 h 52"/>
                  <a:gd name="T30" fmla="*/ 93 w 93"/>
                  <a:gd name="T31" fmla="*/ 21 h 52"/>
                  <a:gd name="T32" fmla="*/ 93 w 93"/>
                  <a:gd name="T33" fmla="*/ 14 h 52"/>
                  <a:gd name="T34" fmla="*/ 90 w 93"/>
                  <a:gd name="T35" fmla="*/ 14 h 52"/>
                  <a:gd name="T36" fmla="*/ 90 w 93"/>
                  <a:gd name="T37" fmla="*/ 7 h 52"/>
                  <a:gd name="T38" fmla="*/ 93 w 93"/>
                  <a:gd name="T39" fmla="*/ 7 h 52"/>
                  <a:gd name="T40" fmla="*/ 93 w 93"/>
                  <a:gd name="T41" fmla="*/ 0 h 52"/>
                  <a:gd name="T42" fmla="*/ 0 w 93"/>
                  <a:gd name="T43" fmla="*/ 0 h 52"/>
                  <a:gd name="T44" fmla="*/ 0 w 93"/>
                  <a:gd name="T45" fmla="*/ 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3" h="52">
                    <a:moveTo>
                      <a:pt x="0" y="7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1" y="37"/>
                      <a:pt x="9" y="44"/>
                      <a:pt x="20" y="45"/>
                    </a:cubicBezTo>
                    <a:cubicBezTo>
                      <a:pt x="22" y="49"/>
                      <a:pt x="27" y="52"/>
                      <a:pt x="32" y="52"/>
                    </a:cubicBezTo>
                    <a:cubicBezTo>
                      <a:pt x="61" y="52"/>
                      <a:pt x="61" y="52"/>
                      <a:pt x="61" y="52"/>
                    </a:cubicBezTo>
                    <a:cubicBezTo>
                      <a:pt x="67" y="52"/>
                      <a:pt x="71" y="49"/>
                      <a:pt x="73" y="45"/>
                    </a:cubicBezTo>
                    <a:cubicBezTo>
                      <a:pt x="84" y="44"/>
                      <a:pt x="92" y="37"/>
                      <a:pt x="93" y="28"/>
                    </a:cubicBezTo>
                    <a:cubicBezTo>
                      <a:pt x="90" y="28"/>
                      <a:pt x="90" y="28"/>
                      <a:pt x="90" y="28"/>
                    </a:cubicBezTo>
                    <a:cubicBezTo>
                      <a:pt x="90" y="21"/>
                      <a:pt x="90" y="21"/>
                      <a:pt x="90" y="21"/>
                    </a:cubicBezTo>
                    <a:cubicBezTo>
                      <a:pt x="93" y="21"/>
                      <a:pt x="93" y="21"/>
                      <a:pt x="93" y="21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90" y="14"/>
                      <a:pt x="90" y="14"/>
                      <a:pt x="90" y="14"/>
                    </a:cubicBezTo>
                    <a:cubicBezTo>
                      <a:pt x="90" y="7"/>
                      <a:pt x="90" y="7"/>
                      <a:pt x="90" y="7"/>
                    </a:cubicBezTo>
                    <a:cubicBezTo>
                      <a:pt x="93" y="7"/>
                      <a:pt x="93" y="7"/>
                      <a:pt x="93" y="7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5" grpId="0" bldLvl="0" animBg="1"/>
      <p:bldP spid="3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等腰三角形 6"/>
          <p:cNvSpPr/>
          <p:nvPr/>
        </p:nvSpPr>
        <p:spPr>
          <a:xfrm rot="900000">
            <a:off x="1809254" y="-1730421"/>
            <a:ext cx="9195685" cy="7927315"/>
          </a:xfrm>
          <a:prstGeom prst="triangl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8" name="等腰三角形 7"/>
          <p:cNvSpPr/>
          <p:nvPr/>
        </p:nvSpPr>
        <p:spPr>
          <a:xfrm rot="18900000">
            <a:off x="635167" y="-1730421"/>
            <a:ext cx="9195685" cy="7927315"/>
          </a:xfrm>
          <a:prstGeom prst="triangl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57871" y="2122288"/>
            <a:ext cx="5877053" cy="1926503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703445" y="3601720"/>
            <a:ext cx="27851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操作系统研究报告</a:t>
            </a:r>
            <a:endParaRPr 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965" y="4543586"/>
            <a:ext cx="588341" cy="844623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621020" y="4515485"/>
            <a:ext cx="29489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：臧可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2020/12/26</a:t>
            </a:r>
            <a:endParaRPr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  <p:bldLst>
      <p:bldP spid="7" grpId="0" animBg="1"/>
      <p:bldP spid="7" grpId="1" animBg="1"/>
      <p:bldP spid="8" grpId="0" animBg="1"/>
      <p:bldP spid="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0"/>
            <a:ext cx="7939314" cy="6858000"/>
            <a:chOff x="0" y="0"/>
            <a:chExt cx="7939314" cy="68580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31" r="10708"/>
            <a:stretch>
              <a:fillRect/>
            </a:stretch>
          </p:blipFill>
          <p:spPr>
            <a:xfrm>
              <a:off x="0" y="0"/>
              <a:ext cx="7939314" cy="68580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0" y="0"/>
              <a:ext cx="7939314" cy="685800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1277257" y="2166257"/>
            <a:ext cx="5384800" cy="252548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534396" y="2015683"/>
            <a:ext cx="306251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task_struct结构体分析</a:t>
            </a:r>
            <a:endParaRPr lang="zh-CN" altLang="en-US" sz="2000" b="1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8540" y="3456517"/>
            <a:ext cx="306251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buClrTx/>
              <a:buSzTx/>
              <a:buFontTx/>
            </a:pPr>
            <a:r>
              <a:rPr lang="zh-CN" altLang="en-US" sz="20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do_fork()函数</a:t>
            </a:r>
            <a:endParaRPr lang="zh-CN" altLang="en-US" sz="2000" b="1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534397" y="4712060"/>
            <a:ext cx="306251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schedule()函数</a:t>
            </a:r>
            <a:endParaRPr lang="zh-CN" altLang="en-US" sz="2000" b="1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930" y="2841031"/>
            <a:ext cx="4419983" cy="11766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6170" y="1586856"/>
            <a:ext cx="1609483" cy="53649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540" y="2967683"/>
            <a:ext cx="1682642" cy="53649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8540" y="4270885"/>
            <a:ext cx="1688738" cy="5364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  <p:bldLst>
      <p:bldP spid="8" grpId="0" animBg="1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979748" y="-738323"/>
            <a:ext cx="4502332" cy="742337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6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36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5804263" y="1219201"/>
            <a:ext cx="4359725" cy="4359725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215459" y="2494429"/>
            <a:ext cx="3538603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task_struct</a:t>
            </a:r>
            <a:endParaRPr lang="zh-CN" altLang="en-US" sz="36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结构体分析</a:t>
            </a:r>
            <a:endParaRPr lang="zh-CN" altLang="en-US" sz="36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43477" y="2870906"/>
            <a:ext cx="2901948" cy="9998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  <p:bldLst>
      <p:bldP spid="5" grpId="0"/>
      <p:bldP spid="7" grpId="0" bldLvl="0" animBg="1"/>
      <p:bldP spid="9" grpId="0" uiExpan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136015" y="1306195"/>
            <a:ext cx="10587990" cy="3230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MDL2 Assets" panose="050A0102010101010101" charset="0"/>
                <a:cs typeface="Segoe MDL2 Assets" panose="050A0102010101010101" charset="0"/>
                <a:sym typeface="+mn-ea"/>
              </a:rPr>
              <a:t>PCB (Prorocess Control Block),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MDL2 Assets" panose="050A0102010101010101" charset="0"/>
                <a:cs typeface="Segoe MDL2 Assets" panose="050A0102010101010101" charset="0"/>
              </a:rPr>
              <a:t>操作系统中存放进程的管理和控制信息的数据结构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Segoe MDL2 Assets" panose="050A0102010101010101" charset="0"/>
              <a:cs typeface="Segoe MDL2 Assets" panose="050A0102010101010101" charset="0"/>
            </a:endParaRPr>
          </a:p>
          <a:p>
            <a:pPr marL="342900" indent="-342900" algn="just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MDL2 Assets" panose="050A0102010101010101" charset="0"/>
                <a:cs typeface="Segoe MDL2 Assets" panose="050A0102010101010101" charset="0"/>
              </a:rPr>
              <a:t>进程实体的一部分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Segoe MDL2 Assets" panose="050A0102010101010101" charset="0"/>
              <a:cs typeface="Segoe MDL2 Assets" panose="050A0102010101010101" charset="0"/>
            </a:endParaRPr>
          </a:p>
          <a:p>
            <a:pPr marL="342900" indent="-342900" algn="just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MDL2 Assets" panose="050A0102010101010101" charset="0"/>
                <a:cs typeface="Segoe MDL2 Assets" panose="050A0102010101010101" charset="0"/>
              </a:rPr>
              <a:t>操作系统中最重要的记录性数据结构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Segoe MDL2 Assets" panose="050A0102010101010101" charset="0"/>
              <a:cs typeface="Segoe MDL2 Assets" panose="050A0102010101010101" charset="0"/>
            </a:endParaRPr>
          </a:p>
          <a:p>
            <a:pPr marL="342900" indent="-342900" algn="just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MDL2 Assets" panose="050A0102010101010101" charset="0"/>
                <a:cs typeface="Segoe MDL2 Assets" panose="050A0102010101010101" charset="0"/>
              </a:rPr>
              <a:t>每一个进程均有一个 PCB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Segoe MDL2 Assets" panose="050A0102010101010101" charset="0"/>
              <a:cs typeface="Segoe MDL2 Assets" panose="050A0102010101010101" charset="0"/>
            </a:endParaRPr>
          </a:p>
          <a:p>
            <a:pPr marL="342900" indent="-342900" algn="just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MDL2 Assets" panose="050A0102010101010101" charset="0"/>
                <a:cs typeface="Segoe MDL2 Assets" panose="050A0102010101010101" charset="0"/>
              </a:rPr>
              <a:t>PCB 记录了操作系统描述进程的当前情况以及控制进程运行的全部信息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Segoe MDL2 Assets" panose="050A0102010101010101" charset="0"/>
              <a:cs typeface="Segoe MDL2 Assets" panose="050A0102010101010101" charset="0"/>
            </a:endParaRPr>
          </a:p>
          <a:p>
            <a:pPr marL="285750" indent="-285750" algn="just">
              <a:lnSpc>
                <a:spcPct val="150000"/>
              </a:lnSpc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Segoe MDL2 Assets" panose="050A0102010101010101" charset="0"/>
              <a:cs typeface="Segoe MDL2 Assets" panose="050A0102010101010101" charset="0"/>
            </a:endParaRPr>
          </a:p>
          <a:p>
            <a:pPr algn="just">
              <a:lnSpc>
                <a:spcPct val="150000"/>
              </a:lnSpc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Segoe MDL2 Assets" panose="050A0102010101010101" charset="0"/>
              <a:cs typeface="Segoe MDL2 Assets" panose="050A0102010101010101" charset="0"/>
            </a:endParaRPr>
          </a:p>
        </p:txBody>
      </p:sp>
      <p:sp>
        <p:nvSpPr>
          <p:cNvPr id="7" name="Chord 6"/>
          <p:cNvSpPr/>
          <p:nvPr/>
        </p:nvSpPr>
        <p:spPr>
          <a:xfrm>
            <a:off x="1256553" y="4323585"/>
            <a:ext cx="9678896" cy="6900166"/>
          </a:xfrm>
          <a:prstGeom prst="chord">
            <a:avLst>
              <a:gd name="adj1" fmla="val 11429899"/>
              <a:gd name="adj2" fmla="val 20957343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Chord 6"/>
          <p:cNvSpPr/>
          <p:nvPr/>
        </p:nvSpPr>
        <p:spPr>
          <a:xfrm>
            <a:off x="1256553" y="4323585"/>
            <a:ext cx="9678896" cy="6900166"/>
          </a:xfrm>
          <a:prstGeom prst="chord">
            <a:avLst>
              <a:gd name="adj1" fmla="val 11429899"/>
              <a:gd name="adj2" fmla="val 20957343"/>
            </a:avLst>
          </a:prstGeom>
          <a:noFill/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弧形 9"/>
          <p:cNvSpPr/>
          <p:nvPr/>
        </p:nvSpPr>
        <p:spPr>
          <a:xfrm>
            <a:off x="916169" y="4089680"/>
            <a:ext cx="10237276" cy="7034888"/>
          </a:xfrm>
          <a:prstGeom prst="arc">
            <a:avLst>
              <a:gd name="adj1" fmla="val 11290316"/>
              <a:gd name="adj2" fmla="val 21109143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Oval 2"/>
          <p:cNvSpPr/>
          <p:nvPr/>
        </p:nvSpPr>
        <p:spPr>
          <a:xfrm>
            <a:off x="7999635" y="4134497"/>
            <a:ext cx="1270000" cy="1270000"/>
          </a:xfrm>
          <a:prstGeom prst="ellipse">
            <a:avLst/>
          </a:prstGeom>
          <a:solidFill>
            <a:srgbClr val="F2F2F2"/>
          </a:solidFill>
          <a:ln w="28575" cap="flat" cmpd="sng" algn="ctr">
            <a:solidFill>
              <a:schemeClr val="tx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弧形 10"/>
          <p:cNvSpPr/>
          <p:nvPr/>
        </p:nvSpPr>
        <p:spPr>
          <a:xfrm>
            <a:off x="633054" y="3895128"/>
            <a:ext cx="10803506" cy="7423992"/>
          </a:xfrm>
          <a:prstGeom prst="arc">
            <a:avLst>
              <a:gd name="adj1" fmla="val 13203396"/>
              <a:gd name="adj2" fmla="val 17455292"/>
            </a:avLst>
          </a:prstGeom>
          <a:ln>
            <a:solidFill>
              <a:srgbClr val="C1C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549229" y="4651073"/>
            <a:ext cx="163326" cy="163326"/>
          </a:xfrm>
          <a:prstGeom prst="ellipse">
            <a:avLst/>
          </a:prstGeom>
          <a:solidFill>
            <a:srgbClr val="C1C1C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015324" y="4101261"/>
            <a:ext cx="110235" cy="110235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7388215" y="3999758"/>
            <a:ext cx="47912" cy="4791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66" y="219268"/>
            <a:ext cx="3062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task_struct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——进程控制块PCB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49020" y="5018405"/>
            <a:ext cx="98659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200000"/>
              </a:lnSpc>
            </a:pPr>
            <a:r>
              <a:rPr lang="en-US" altLang="zh-CN" dirty="0">
                <a:solidFill>
                  <a:srgbClr val="F2F2F2"/>
                </a:solidFill>
                <a:latin typeface="Segoe MDL2 Assets" panose="050A0102010101010101" charset="0"/>
                <a:cs typeface="Segoe MDL2 Assets" panose="050A0102010101010101" charset="0"/>
                <a:sym typeface="+mn-ea"/>
              </a:rPr>
              <a:t>Linux内核的进程控制块是task_struct结构体。</a:t>
            </a:r>
            <a:endParaRPr lang="en-US" altLang="zh-CN" dirty="0">
              <a:solidFill>
                <a:srgbClr val="F2F2F2"/>
              </a:solidFill>
              <a:latin typeface="Segoe MDL2 Assets" panose="050A0102010101010101" charset="0"/>
              <a:cs typeface="Segoe MDL2 Assets" panose="050A0102010101010101" charset="0"/>
              <a:sym typeface="+mn-ea"/>
            </a:endParaRPr>
          </a:p>
          <a:p>
            <a:pPr algn="ctr" fontAlgn="auto">
              <a:lnSpc>
                <a:spcPct val="200000"/>
              </a:lnSpc>
            </a:pPr>
            <a:r>
              <a:rPr lang="en-US" altLang="zh-CN" dirty="0">
                <a:solidFill>
                  <a:srgbClr val="F2F2F2"/>
                </a:solidFill>
                <a:latin typeface="Segoe MDL2 Assets" panose="050A0102010101010101" charset="0"/>
                <a:cs typeface="Segoe MDL2 Assets" panose="050A0102010101010101" charset="0"/>
                <a:sym typeface="+mn-ea"/>
              </a:rPr>
              <a:t>当⼀个进程被创建时，系统就为该进程建立⼀个task_struct进程控制块。</a:t>
            </a:r>
            <a:endParaRPr lang="en-US" altLang="zh-CN" dirty="0">
              <a:solidFill>
                <a:srgbClr val="F2F2F2"/>
              </a:solidFill>
              <a:latin typeface="Segoe MDL2 Assets" panose="050A0102010101010101" charset="0"/>
              <a:cs typeface="Segoe MDL2 Assets" panose="050A0102010101010101" charset="0"/>
              <a:sym typeface="+mn-ea"/>
            </a:endParaRPr>
          </a:p>
          <a:p>
            <a:pPr algn="ctr" fontAlgn="auto">
              <a:lnSpc>
                <a:spcPct val="200000"/>
              </a:lnSpc>
            </a:pPr>
            <a:r>
              <a:rPr lang="en-US" altLang="zh-CN" dirty="0">
                <a:solidFill>
                  <a:srgbClr val="F2F2F2"/>
                </a:solidFill>
                <a:latin typeface="Segoe MDL2 Assets" panose="050A0102010101010101" charset="0"/>
                <a:cs typeface="Segoe MDL2 Assets" panose="050A0102010101010101" charset="0"/>
                <a:sym typeface="+mn-ea"/>
              </a:rPr>
              <a:t>当进程运行结束时，系统撤消该进程的task_struct。</a:t>
            </a:r>
            <a:endParaRPr lang="en-US" altLang="zh-CN" dirty="0">
              <a:solidFill>
                <a:srgbClr val="F2F2F2"/>
              </a:solidFill>
              <a:latin typeface="Segoe MDL2 Assets" panose="050A0102010101010101" charset="0"/>
              <a:cs typeface="Segoe MDL2 Assets" panose="050A0102010101010101" charset="0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117840" y="4466590"/>
            <a:ext cx="1044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/>
              <a:t>P C B</a:t>
            </a:r>
            <a:endParaRPr lang="en-US" altLang="zh-CN" sz="2800"/>
          </a:p>
          <a:p>
            <a:endParaRPr lang="en-US" altLang="zh-CN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6" grpId="0"/>
      <p:bldP spid="7" grpId="0" animBg="1"/>
      <p:bldP spid="8" grpId="0" animBg="1"/>
      <p:bldP spid="10" grpId="0" animBg="1"/>
      <p:bldP spid="3" grpId="0" animBg="1"/>
      <p:bldP spid="11" grpId="0" animBg="1"/>
      <p:bldP spid="12" grpId="0" animBg="1"/>
      <p:bldP spid="13" grpId="0" animBg="1"/>
      <p:bldP spid="14" grpId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椭圆 40"/>
          <p:cNvSpPr/>
          <p:nvPr/>
        </p:nvSpPr>
        <p:spPr>
          <a:xfrm>
            <a:off x="719302" y="909019"/>
            <a:ext cx="4268334" cy="4268334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18770" y="232410"/>
            <a:ext cx="43268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task_struct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数据结构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3770" y="1747520"/>
            <a:ext cx="9157335" cy="428498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7599680" y="293370"/>
            <a:ext cx="3740785" cy="3315970"/>
            <a:chOff x="1178" y="2182"/>
            <a:chExt cx="5891" cy="5222"/>
          </a:xfrm>
        </p:grpSpPr>
        <p:sp>
          <p:nvSpPr>
            <p:cNvPr id="24" name="椭圆 23"/>
            <p:cNvSpPr/>
            <p:nvPr/>
          </p:nvSpPr>
          <p:spPr>
            <a:xfrm>
              <a:off x="3416" y="3589"/>
              <a:ext cx="2271" cy="227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弧形 24"/>
            <p:cNvSpPr/>
            <p:nvPr/>
          </p:nvSpPr>
          <p:spPr>
            <a:xfrm>
              <a:off x="3088" y="3236"/>
              <a:ext cx="2946" cy="2991"/>
            </a:xfrm>
            <a:prstGeom prst="arc">
              <a:avLst>
                <a:gd name="adj1" fmla="val 16135557"/>
                <a:gd name="adj2" fmla="val 893857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3285" y="3458"/>
              <a:ext cx="2531" cy="2531"/>
            </a:xfrm>
            <a:prstGeom prst="ellipse">
              <a:avLst/>
            </a:prstGeom>
            <a:noFill/>
            <a:ln w="12700" cap="flat" cmpd="sng" algn="ctr">
              <a:solidFill>
                <a:srgbClr val="DDDEE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/>
            <p:cNvSpPr/>
            <p:nvPr/>
          </p:nvSpPr>
          <p:spPr>
            <a:xfrm>
              <a:off x="2616" y="2882"/>
              <a:ext cx="3756" cy="3793"/>
            </a:xfrm>
            <a:prstGeom prst="arc">
              <a:avLst>
                <a:gd name="adj1" fmla="val 5368489"/>
                <a:gd name="adj2" fmla="val 16261056"/>
              </a:avLst>
            </a:prstGeom>
            <a:noFill/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3095" y="6053"/>
              <a:ext cx="94" cy="103"/>
            </a:xfrm>
            <a:prstGeom prst="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3259" y="4825"/>
              <a:ext cx="102" cy="10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3239" y="3276"/>
              <a:ext cx="104" cy="104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4513" y="2865"/>
              <a:ext cx="40" cy="40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4513" y="3218"/>
              <a:ext cx="40" cy="40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3272" y="5471"/>
              <a:ext cx="40" cy="40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4488" y="6651"/>
              <a:ext cx="40" cy="40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1847" y="2182"/>
              <a:ext cx="5222" cy="5222"/>
            </a:xfrm>
            <a:prstGeom prst="ellipse">
              <a:avLst/>
            </a:prstGeom>
            <a:noFill/>
            <a:ln>
              <a:solidFill>
                <a:srgbClr val="C1C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940" y="3887"/>
              <a:ext cx="118" cy="118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>
              <a:off x="1722" y="2747"/>
              <a:ext cx="118" cy="118"/>
            </a:xfrm>
            <a:prstGeom prst="ellipse">
              <a:avLst/>
            </a:prstGeom>
            <a:solidFill>
              <a:srgbClr val="DDDEE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178" y="5511"/>
              <a:ext cx="72" cy="72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ythrough dir="ou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41" grpId="0" animBg="1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 rot="16200000">
            <a:off x="-821195" y="954476"/>
            <a:ext cx="2145806" cy="226694"/>
            <a:chOff x="10046195" y="558165"/>
            <a:chExt cx="2145806" cy="226694"/>
          </a:xfrm>
        </p:grpSpPr>
        <p:cxnSp>
          <p:nvCxnSpPr>
            <p:cNvPr id="25" name="直接连接符 24"/>
            <p:cNvCxnSpPr>
              <a:endCxn id="27" idx="6"/>
            </p:cNvCxnSpPr>
            <p:nvPr/>
          </p:nvCxnSpPr>
          <p:spPr>
            <a:xfrm flipH="1">
              <a:off x="10091914" y="581025"/>
              <a:ext cx="2100087" cy="0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H="1">
              <a:off x="11468100" y="762000"/>
              <a:ext cx="723900" cy="0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椭圆 26"/>
            <p:cNvSpPr/>
            <p:nvPr/>
          </p:nvSpPr>
          <p:spPr>
            <a:xfrm>
              <a:off x="10046195" y="558165"/>
              <a:ext cx="45719" cy="4571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11445240" y="739140"/>
              <a:ext cx="45719" cy="45719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18770" y="219075"/>
            <a:ext cx="5454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task_struct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进程状态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9972040" y="-115570"/>
            <a:ext cx="1922145" cy="2755900"/>
            <a:chOff x="15136" y="-182"/>
            <a:chExt cx="3027" cy="4340"/>
          </a:xfrm>
        </p:grpSpPr>
        <p:grpSp>
          <p:nvGrpSpPr>
            <p:cNvPr id="11" name="组合 10"/>
            <p:cNvGrpSpPr/>
            <p:nvPr/>
          </p:nvGrpSpPr>
          <p:grpSpPr>
            <a:xfrm>
              <a:off x="17477" y="0"/>
              <a:ext cx="72" cy="4158"/>
              <a:chOff x="17477" y="0"/>
              <a:chExt cx="72" cy="4158"/>
            </a:xfrm>
          </p:grpSpPr>
          <p:cxnSp>
            <p:nvCxnSpPr>
              <p:cNvPr id="6" name="直接连接符 5"/>
              <p:cNvCxnSpPr/>
              <p:nvPr/>
            </p:nvCxnSpPr>
            <p:spPr>
              <a:xfrm flipH="1">
                <a:off x="17508" y="0"/>
                <a:ext cx="26" cy="4086"/>
              </a:xfrm>
              <a:prstGeom prst="line">
                <a:avLst/>
              </a:prstGeom>
              <a:ln w="9525"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椭圆 6"/>
              <p:cNvSpPr/>
              <p:nvPr/>
            </p:nvSpPr>
            <p:spPr>
              <a:xfrm rot="16200000">
                <a:off x="17477" y="4086"/>
                <a:ext cx="72" cy="72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 rot="16200000">
              <a:off x="16296" y="1511"/>
              <a:ext cx="3379" cy="357"/>
              <a:chOff x="10046195" y="558165"/>
              <a:chExt cx="2145806" cy="226694"/>
            </a:xfrm>
          </p:grpSpPr>
          <p:cxnSp>
            <p:nvCxnSpPr>
              <p:cNvPr id="9" name="直接连接符 8"/>
              <p:cNvCxnSpPr>
                <a:endCxn id="12" idx="6"/>
              </p:cNvCxnSpPr>
              <p:nvPr/>
            </p:nvCxnSpPr>
            <p:spPr>
              <a:xfrm flipH="1">
                <a:off x="10091914" y="581025"/>
                <a:ext cx="2100087" cy="0"/>
              </a:xfrm>
              <a:prstGeom prst="line">
                <a:avLst/>
              </a:prstGeom>
              <a:ln w="9525"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 flipH="1">
                <a:off x="11468100" y="762000"/>
                <a:ext cx="723900" cy="0"/>
              </a:xfrm>
              <a:prstGeom prst="line">
                <a:avLst/>
              </a:prstGeom>
              <a:ln w="9525">
                <a:solidFill>
                  <a:srgbClr val="C1C1C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椭圆 11"/>
              <p:cNvSpPr/>
              <p:nvPr/>
            </p:nvSpPr>
            <p:spPr>
              <a:xfrm>
                <a:off x="10046195" y="558165"/>
                <a:ext cx="45719" cy="45719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11445240" y="739140"/>
                <a:ext cx="45719" cy="45719"/>
              </a:xfrm>
              <a:prstGeom prst="ellipse">
                <a:avLst/>
              </a:prstGeom>
              <a:solidFill>
                <a:srgbClr val="C1C1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 flipH="1">
              <a:off x="17169" y="0"/>
              <a:ext cx="18" cy="3599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 rot="16200000">
              <a:off x="17137" y="3591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16" name="直接连接符 15"/>
            <p:cNvCxnSpPr>
              <a:endCxn id="18" idx="6"/>
            </p:cNvCxnSpPr>
            <p:nvPr/>
          </p:nvCxnSpPr>
          <p:spPr>
            <a:xfrm>
              <a:off x="16554" y="-28"/>
              <a:ext cx="0" cy="3306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16850" y="-182"/>
              <a:ext cx="34" cy="2751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/>
            <p:cNvSpPr/>
            <p:nvPr/>
          </p:nvSpPr>
          <p:spPr>
            <a:xfrm rot="16200000">
              <a:off x="16518" y="3278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 rot="16200000">
              <a:off x="16809" y="2497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15817" y="0"/>
              <a:ext cx="24" cy="2879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16184" y="-72"/>
              <a:ext cx="1" cy="2152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/>
            <p:cNvSpPr/>
            <p:nvPr/>
          </p:nvSpPr>
          <p:spPr>
            <a:xfrm rot="16200000">
              <a:off x="15809" y="2815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 rot="16200000">
              <a:off x="16152" y="2080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32" name="直接连接符 31"/>
            <p:cNvCxnSpPr/>
            <p:nvPr/>
          </p:nvCxnSpPr>
          <p:spPr>
            <a:xfrm flipH="1">
              <a:off x="15175" y="0"/>
              <a:ext cx="11" cy="1269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H="1">
              <a:off x="15470" y="0"/>
              <a:ext cx="15" cy="3400"/>
            </a:xfrm>
            <a:prstGeom prst="line">
              <a:avLst/>
            </a:prstGeom>
            <a:ln w="9525"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椭圆 33"/>
            <p:cNvSpPr/>
            <p:nvPr/>
          </p:nvSpPr>
          <p:spPr>
            <a:xfrm rot="16200000">
              <a:off x="15136" y="1269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 rot="16200000">
              <a:off x="15437" y="3326"/>
              <a:ext cx="72" cy="7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1" name="图片 30" descr="image-2020120900060735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72515" y="1409700"/>
            <a:ext cx="8503920" cy="51892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024755" y="410845"/>
            <a:ext cx="2030095" cy="4794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进程的标识(PID）</a:t>
            </a:r>
            <a:endParaRPr lang="en-US" altLang="zh-CN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4755" y="1000760"/>
            <a:ext cx="4330065" cy="6762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050" y="2851150"/>
            <a:ext cx="4151630" cy="354965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4464050" y="2268220"/>
            <a:ext cx="2030095" cy="4794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进程的标记(flags)</a:t>
            </a:r>
            <a:endParaRPr lang="en-US" altLang="zh-CN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89000" y="2967355"/>
            <a:ext cx="2720340" cy="4794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进程之间的亲属关系</a:t>
            </a:r>
            <a:endParaRPr lang="en-US" altLang="zh-CN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59690" y="-1322705"/>
            <a:ext cx="4268470" cy="4268470"/>
            <a:chOff x="-306" y="-1687"/>
            <a:chExt cx="6722" cy="6722"/>
          </a:xfrm>
        </p:grpSpPr>
        <p:sp>
          <p:nvSpPr>
            <p:cNvPr id="24" name="椭圆 23"/>
            <p:cNvSpPr/>
            <p:nvPr/>
          </p:nvSpPr>
          <p:spPr>
            <a:xfrm flipH="1">
              <a:off x="1863" y="470"/>
              <a:ext cx="2271" cy="227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" name="弧形 24"/>
            <p:cNvSpPr/>
            <p:nvPr/>
          </p:nvSpPr>
          <p:spPr>
            <a:xfrm flipH="1">
              <a:off x="1515" y="117"/>
              <a:ext cx="2946" cy="2991"/>
            </a:xfrm>
            <a:prstGeom prst="arc">
              <a:avLst>
                <a:gd name="adj1" fmla="val 16135557"/>
                <a:gd name="adj2" fmla="val 893857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 flipH="1">
              <a:off x="1732" y="339"/>
              <a:ext cx="2531" cy="2531"/>
            </a:xfrm>
            <a:prstGeom prst="ellipse">
              <a:avLst/>
            </a:prstGeom>
            <a:noFill/>
            <a:ln w="12700" cap="flat" cmpd="sng" algn="ctr">
              <a:solidFill>
                <a:srgbClr val="DDDEE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弧形 22"/>
            <p:cNvSpPr/>
            <p:nvPr/>
          </p:nvSpPr>
          <p:spPr>
            <a:xfrm flipH="1">
              <a:off x="1177" y="-237"/>
              <a:ext cx="3756" cy="3793"/>
            </a:xfrm>
            <a:prstGeom prst="arc">
              <a:avLst>
                <a:gd name="adj1" fmla="val 5368489"/>
                <a:gd name="adj2" fmla="val 16261056"/>
              </a:avLst>
            </a:prstGeom>
            <a:noFill/>
            <a:ln>
              <a:solidFill>
                <a:srgbClr val="C1C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 flipH="1">
              <a:off x="4360" y="2934"/>
              <a:ext cx="94" cy="103"/>
            </a:xfrm>
            <a:prstGeom prst="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 flipH="1">
              <a:off x="4188" y="1706"/>
              <a:ext cx="102" cy="102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 flipH="1">
              <a:off x="4205" y="157"/>
              <a:ext cx="104" cy="104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 flipH="1">
              <a:off x="2996" y="-254"/>
              <a:ext cx="40" cy="40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 flipH="1">
              <a:off x="2996" y="99"/>
              <a:ext cx="40" cy="40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 flipH="1">
              <a:off x="4237" y="2352"/>
              <a:ext cx="40" cy="40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 flipH="1">
              <a:off x="3021" y="3532"/>
              <a:ext cx="40" cy="40"/>
            </a:xfrm>
            <a:prstGeom prst="ellipse">
              <a:avLst/>
            </a:prstGeom>
            <a:solidFill>
              <a:srgbClr val="C1C1C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 flipH="1">
              <a:off x="480" y="-937"/>
              <a:ext cx="5222" cy="5222"/>
            </a:xfrm>
            <a:prstGeom prst="ellipse">
              <a:avLst/>
            </a:prstGeom>
            <a:noFill/>
            <a:ln>
              <a:solidFill>
                <a:srgbClr val="C1C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 flipH="1">
              <a:off x="-306" y="-1687"/>
              <a:ext cx="6722" cy="6722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 flipH="1">
              <a:off x="5491" y="768"/>
              <a:ext cx="118" cy="118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 flipH="1">
              <a:off x="5709" y="-372"/>
              <a:ext cx="118" cy="118"/>
            </a:xfrm>
            <a:prstGeom prst="ellipse">
              <a:avLst/>
            </a:prstGeom>
            <a:solidFill>
              <a:srgbClr val="DDDEE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 flipH="1">
              <a:off x="6299" y="2392"/>
              <a:ext cx="72" cy="72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18770" y="219075"/>
            <a:ext cx="5454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task_struct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3596640"/>
            <a:ext cx="8882380" cy="29483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弧形 8"/>
          <p:cNvSpPr/>
          <p:nvPr/>
        </p:nvSpPr>
        <p:spPr>
          <a:xfrm rot="10800000">
            <a:off x="-582981" y="-204536"/>
            <a:ext cx="7530510" cy="7248642"/>
          </a:xfrm>
          <a:prstGeom prst="arc">
            <a:avLst>
              <a:gd name="adj1" fmla="val 7148139"/>
              <a:gd name="adj2" fmla="val 14393255"/>
            </a:avLst>
          </a:prstGeom>
          <a:ln>
            <a:solidFill>
              <a:srgbClr val="C1C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933101" y="201619"/>
            <a:ext cx="56371" cy="56371"/>
          </a:xfrm>
          <a:prstGeom prst="ellipse">
            <a:avLst/>
          </a:prstGeom>
          <a:solidFill>
            <a:srgbClr val="C1C1C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987891" y="6551620"/>
            <a:ext cx="56371" cy="56371"/>
          </a:xfrm>
          <a:prstGeom prst="ellipse">
            <a:avLst/>
          </a:prstGeom>
          <a:solidFill>
            <a:srgbClr val="C1C1C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756994" y="4325197"/>
            <a:ext cx="132514" cy="132514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6885899" y="3304794"/>
            <a:ext cx="132514" cy="132514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275678" y="1358100"/>
            <a:ext cx="132514" cy="132514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6731642" y="2365811"/>
            <a:ext cx="132514" cy="132514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717665" y="1163955"/>
            <a:ext cx="39414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2800" dirty="0">
                <a:latin typeface="Segoe UI Semibold" panose="020B0702040204020203" pitchFamily="34" charset="0"/>
                <a:cs typeface="Segoe UI Semibold" panose="020B0702040204020203" pitchFamily="34" charset="0"/>
                <a:sym typeface="+mn-ea"/>
              </a:rPr>
              <a:t>run_list</a:t>
            </a:r>
            <a:r>
              <a:rPr lang="en-US" altLang="zh-CN" dirty="0">
                <a:latin typeface="Segoe UI Semibold" panose="020B0702040204020203" pitchFamily="34" charset="0"/>
                <a:cs typeface="Segoe UI Semibold" panose="020B0702040204020203" pitchFamily="34" charset="0"/>
                <a:sym typeface="+mn-ea"/>
              </a:rPr>
              <a:t>  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106285" y="2171065"/>
            <a:ext cx="42100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2800" dirty="0">
                <a:latin typeface="Segoe UI Semibold" panose="020B0702040204020203" pitchFamily="34" charset="0"/>
                <a:cs typeface="Segoe UI Semibold" panose="020B0702040204020203" pitchFamily="34" charset="0"/>
                <a:sym typeface="+mn-ea"/>
              </a:rPr>
              <a:t>time_slice</a:t>
            </a:r>
            <a:endParaRPr lang="en-US" altLang="zh-CN" sz="28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244080" y="3109595"/>
            <a:ext cx="442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Segoe UI Semibold" panose="020B0702040204020203" pitchFamily="34" charset="0"/>
                <a:cs typeface="Segoe UI Semibold" panose="020B0702040204020203" pitchFamily="34" charset="0"/>
                <a:sym typeface="+mn-ea"/>
              </a:rPr>
              <a:t>static_prio 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Segoe UI Semibold" panose="020B0702040204020203" pitchFamily="34" charset="0"/>
                <a:sym typeface="+mn-ea"/>
              </a:rPr>
              <a:t>静态优先级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  <a:sym typeface="+mn-ea"/>
              </a:rPr>
              <a:t> 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947535" y="4130040"/>
            <a:ext cx="4368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  <a:buNone/>
            </a:pPr>
            <a:r>
              <a:rPr lang="en-US" altLang="zh-CN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  </a:t>
            </a:r>
            <a:r>
              <a:rPr lang="en-US" altLang="zh-CN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prio 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Segoe UI Semibold" panose="020B0702040204020203" pitchFamily="34" charset="0"/>
              </a:rPr>
              <a:t>动态优先级</a:t>
            </a:r>
            <a:endParaRPr lang="en-US" altLang="zh-CN" sz="2400" dirty="0">
              <a:latin typeface="黑体" panose="02010609060101010101" charset="-122"/>
              <a:ea typeface="黑体" panose="02010609060101010101" charset="-122"/>
              <a:cs typeface="Segoe UI Semibold" panose="020B0702040204020203" pitchFamily="34" charset="0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5600673" y="610070"/>
            <a:ext cx="132514" cy="132514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164580" y="357505"/>
            <a:ext cx="37973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sleep_avg</a:t>
            </a:r>
            <a:r>
              <a:rPr lang="en-US" altLang="zh-CN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353134" y="5197052"/>
            <a:ext cx="132514" cy="132514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694805" y="4943475"/>
            <a:ext cx="50031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None/>
            </a:pPr>
            <a:r>
              <a:rPr lang="en-US" altLang="zh-CN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unsigned long rt_priority</a:t>
            </a:r>
            <a:r>
              <a:rPr lang="en-US" altLang="zh-CN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711784" y="5969847"/>
            <a:ext cx="132514" cy="132514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042660" y="5800725"/>
            <a:ext cx="40417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hangingPunct="1"/>
            <a:r>
              <a:rPr lang="en-US" altLang="zh-CN" sz="2800" dirty="0">
                <a:latin typeface="Segoe UI Semibold" panose="020B0702040204020203" pitchFamily="34" charset="0"/>
                <a:cs typeface="Segoe UI Semibold" panose="020B0702040204020203" pitchFamily="34" charset="0"/>
                <a:sym typeface="+mn-ea"/>
              </a:rPr>
              <a:t>prio_array_t *array</a:t>
            </a:r>
            <a:endParaRPr lang="en-US" altLang="zh-CN" sz="28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clrChange>
              <a:clrFrom>
                <a:srgbClr val="F8F8F8">
                  <a:alpha val="100000"/>
                </a:srgbClr>
              </a:clrFrom>
              <a:clrTo>
                <a:srgbClr val="F8F8F8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3215" y="1852295"/>
            <a:ext cx="6624320" cy="346138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318766" y="219268"/>
            <a:ext cx="3062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task_struct</a:t>
            </a:r>
            <a:endParaRPr lang="zh-CN" altLang="en-US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—— 进程调度信息</a:t>
            </a:r>
            <a:endParaRPr lang="en-US" altLang="zh-CN" sz="2000" b="1" dirty="0" smtClean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push/>
      </p:transition>
    </mc:Choice>
    <mc:Fallback>
      <p:transition>
        <p:push/>
      </p:transition>
    </mc:Fallback>
  </mc:AlternateContent>
  <p:timing>
    <p:tnLst>
      <p:par>
        <p:cTn id="1" dur="indefinite" restart="never" nodeType="tmRoot"/>
      </p:par>
    </p:tnLst>
    <p:bldLst>
      <p:bldP spid="9" grpId="0" animBg="1"/>
      <p:bldP spid="11" grpId="0" animBg="1"/>
      <p:bldP spid="12" grpId="0" animBg="1"/>
      <p:bldP spid="16" grpId="0" bldLvl="0" animBg="1"/>
      <p:bldP spid="17" grpId="0" bldLvl="0" animBg="1"/>
      <p:bldP spid="18" grpId="0" bldLvl="0" animBg="1"/>
      <p:bldP spid="19" grpId="0" bldLvl="0" animBg="1"/>
      <p:bldP spid="21" grpId="0"/>
      <p:bldP spid="23" grpId="0"/>
      <p:bldP spid="25" grpId="0"/>
      <p:bldP spid="27" grpId="0"/>
      <p:bldP spid="2" grpId="0" bldLvl="0" animBg="1"/>
      <p:bldP spid="3" grpId="0"/>
      <p:bldP spid="5" grpId="0" bldLvl="0" animBg="1"/>
      <p:bldP spid="6" grpId="0"/>
      <p:bldP spid="8" grpId="0" bldLvl="0" animBg="1"/>
      <p:bldP spid="10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3465</Words>
  <Application>WPS 演示</Application>
  <PresentationFormat>宽屏</PresentationFormat>
  <Paragraphs>214</Paragraphs>
  <Slides>27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5" baseType="lpstr">
      <vt:lpstr>Arial</vt:lpstr>
      <vt:lpstr>宋体</vt:lpstr>
      <vt:lpstr>Wingdings</vt:lpstr>
      <vt:lpstr>方正兰亭细黑_GBK</vt:lpstr>
      <vt:lpstr>微软雅黑</vt:lpstr>
      <vt:lpstr>方正粗倩简体</vt:lpstr>
      <vt:lpstr>Arial</vt:lpstr>
      <vt:lpstr>Open Sans Light</vt:lpstr>
      <vt:lpstr>Segoe Print</vt:lpstr>
      <vt:lpstr>Open Sans</vt:lpstr>
      <vt:lpstr>黑体</vt:lpstr>
      <vt:lpstr>Segoe MDL2 Assets</vt:lpstr>
      <vt:lpstr>Segoe UI Semibold</vt:lpstr>
      <vt:lpstr>Calibri</vt:lpstr>
      <vt:lpstr>Arial Unicode MS</vt:lpstr>
      <vt:lpstr>Calibri Light</vt:lpstr>
      <vt:lpstr>等线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wangqian</dc:creator>
  <cp:lastModifiedBy>Neko1420277013</cp:lastModifiedBy>
  <cp:revision>87</cp:revision>
  <dcterms:created xsi:type="dcterms:W3CDTF">2016-07-06T05:14:00Z</dcterms:created>
  <dcterms:modified xsi:type="dcterms:W3CDTF">2020-12-26T02:33:37Z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